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13"/>
  </p:handoutMasterIdLst>
  <p:sldIdLst>
    <p:sldId id="256" r:id="rId4"/>
    <p:sldId id="271" r:id="rId5"/>
    <p:sldId id="272" r:id="rId6"/>
    <p:sldId id="273" r:id="rId7"/>
    <p:sldId id="274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F8F8F8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pos="5556"/>
        <p:guide orient="horz" pos="4320"/>
        <p:guide pos="2880"/>
        <p:guide pos="204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itle 2050"/>
          <p:cNvSpPr>
            <a:spLocks noGrp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buClrTx/>
              <a:buSzTx/>
              <a:buFont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2" name="Subtitle 2051"/>
          <p:cNvSpPr>
            <a:spLocks noGrp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ClrTx/>
              <a:buSzTx/>
              <a:buFontTx/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/>
              <a:t>Click to edit Master subtitle style</a:t>
            </a:r>
            <a:endParaRPr lang="en-US" altLang="zh-CN"/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itle 2050"/>
          <p:cNvSpPr>
            <a:spLocks noGrp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buClrTx/>
              <a:buSzTx/>
              <a:buFont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2" name="Subtitle 2051"/>
          <p:cNvSpPr>
            <a:spLocks noGrp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ClrTx/>
              <a:buSzTx/>
              <a:buFontTx/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/>
              <a:t>Click to edit Master subtitle style</a:t>
            </a:r>
            <a:endParaRPr lang="en-US" altLang="zh-CN"/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le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8" name="Text Placeholder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9" name="Date Placeholder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Footer Placeholder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Slide Number Placeholder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le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8" name="Text Placeholder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9" name="Date Placeholder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Footer Placeholder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Slide Number Placeholder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hyperlink" Target="https://www.arduino.cc/en/Main/software" TargetMode="External"/><Relationship Id="rId4" Type="http://schemas.openxmlformats.org/officeDocument/2006/relationships/hyperlink" Target="https://nodejs.org/en/download/" TargetMode="External"/><Relationship Id="rId3" Type="http://schemas.openxmlformats.org/officeDocument/2006/relationships/hyperlink" Target="https://www.mozilla.org/sr/firefox/developer/" TargetMode="External"/><Relationship Id="rId2" Type="http://schemas.openxmlformats.org/officeDocument/2006/relationships/hyperlink" Target="https://www.google.com/intl/sr_rs/chrome/" TargetMode="External"/><Relationship Id="rId1" Type="http://schemas.openxmlformats.org/officeDocument/2006/relationships/hyperlink" Target="https://www.espressif.com/en/products/socs/esp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4097"/>
          <p:cNvSpPr>
            <a:spLocks noGrp="1"/>
          </p:cNvSpPr>
          <p:nvPr>
            <p:ph type="ctrTitle"/>
          </p:nvPr>
        </p:nvSpPr>
        <p:spPr>
          <a:xfrm>
            <a:off x="1548130" y="1350645"/>
            <a:ext cx="6908800" cy="1483995"/>
          </a:xfrm>
        </p:spPr>
        <p:txBody>
          <a:bodyPr anchor="ctr"/>
          <a:p>
            <a:pPr algn="ctr" defTabSz="914400">
              <a:buSzTx/>
            </a:pPr>
            <a:r>
              <a:rPr lang="en-US" sz="2800" kern="1200" baseline="0">
                <a:latin typeface="Arial" panose="020B0604020202020204" pitchFamily="34" charset="0"/>
                <a:ea typeface="SimSun" panose="02010600030101010101" pitchFamily="2" charset="-122"/>
              </a:rPr>
              <a:t>Web Bazirani Merno-Akvizicioni Sistemi</a:t>
            </a:r>
            <a:br>
              <a:rPr lang="en-US" sz="2800" kern="1200" baseline="0">
                <a:latin typeface="Arial" panose="020B0604020202020204" pitchFamily="34" charset="0"/>
                <a:ea typeface="SimSun" panose="02010600030101010101" pitchFamily="2" charset="-122"/>
              </a:rPr>
            </a:br>
            <a:r>
              <a:rPr lang="en-US" sz="2800" kern="1200" baseline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R</a:t>
            </a:r>
            <a:r>
              <a:rPr lang="sr-Latn-RS" altLang="en-US" sz="2800" kern="1200" baseline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evizija </a:t>
            </a:r>
            <a:r>
              <a:rPr lang="en-US" altLang="sr-Latn-RS" sz="2800" kern="1200" baseline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4</a:t>
            </a:r>
            <a:r>
              <a:rPr lang="sr-Latn-RS" altLang="en-US" sz="2800" kern="1200" baseline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 izmene u 202</a:t>
            </a:r>
            <a:r>
              <a:rPr lang="en-US" altLang="sr-Latn-RS" sz="2800" kern="1200" baseline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1</a:t>
            </a:r>
            <a:r>
              <a:rPr lang="sr-Latn-RS" altLang="en-US" sz="2800" kern="1200" baseline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 na front end-u</a:t>
            </a:r>
            <a:endParaRPr lang="sr-Latn-RS" altLang="en-US" sz="2800" kern="1200" baseline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099" name="Subtitle 4098"/>
          <p:cNvSpPr>
            <a:spLocks noGrp="1"/>
          </p:cNvSpPr>
          <p:nvPr>
            <p:ph type="subTitle" idx="1"/>
          </p:nvPr>
        </p:nvSpPr>
        <p:spPr>
          <a:xfrm>
            <a:off x="1622425" y="2834640"/>
            <a:ext cx="6913245" cy="1169670"/>
          </a:xfrm>
        </p:spPr>
        <p:txBody>
          <a:bodyPr anchor="t"/>
          <a:p>
            <a:pPr defTabSz="914400">
              <a:buSzTx/>
            </a:pPr>
            <a:r>
              <a:rPr lang="en-US" sz="2000" i="1" kern="1200" baseline="0">
                <a:latin typeface="Arial" panose="020B0604020202020204" pitchFamily="34" charset="0"/>
                <a:ea typeface="SimSun" panose="02010600030101010101" pitchFamily="2" charset="-122"/>
              </a:rPr>
              <a:t>Profesor: Prof. dr Platon Sovilj</a:t>
            </a:r>
            <a:endParaRPr lang="en-US" sz="2000" i="1" kern="1200" baseline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defTabSz="914400">
              <a:buSzTx/>
            </a:pPr>
            <a:r>
              <a:rPr lang="en-US" sz="2000" i="1" kern="1200" baseline="0">
                <a:latin typeface="Arial" panose="020B0604020202020204" pitchFamily="34" charset="0"/>
                <a:ea typeface="SimSun" panose="02010600030101010101" pitchFamily="2" charset="-122"/>
              </a:rPr>
              <a:t>Asistent: Stefan Mirkovi</a:t>
            </a:r>
            <a:r>
              <a:rPr lang="sr-Latn-RS" altLang="en-US" sz="2000" i="1" kern="1200" baseline="0">
                <a:latin typeface="Arial" panose="020B0604020202020204" pitchFamily="34" charset="0"/>
                <a:ea typeface="SimSun" panose="02010600030101010101" pitchFamily="2" charset="-122"/>
              </a:rPr>
              <a:t>ć</a:t>
            </a:r>
            <a:endParaRPr lang="sr-Latn-RS" altLang="en-US" sz="2000" i="1" kern="1200" baseline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defTabSz="914400">
              <a:buSzTx/>
            </a:pPr>
            <a:r>
              <a:rPr lang="en-US" sz="2000" i="1" kern="1200" baseline="0">
                <a:latin typeface="Arial" panose="020B0604020202020204" pitchFamily="34" charset="0"/>
                <a:ea typeface="SimSun" panose="02010600030101010101" pitchFamily="2" charset="-122"/>
              </a:rPr>
              <a:t>Developer: </a:t>
            </a:r>
            <a:r>
              <a:rPr lang="sr-Latn-RS" altLang="en-US" sz="2000" i="1" kern="1200" baseline="0">
                <a:latin typeface="Arial" panose="020B0604020202020204" pitchFamily="34" charset="0"/>
                <a:ea typeface="SimSun" panose="02010600030101010101" pitchFamily="2" charset="-122"/>
              </a:rPr>
              <a:t>Ivan Gutai</a:t>
            </a:r>
            <a:endParaRPr lang="sr-Latn-RS" altLang="en-US" sz="2000" i="1" kern="1200" baseline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/>
              <a:t>Ključne reči</a:t>
            </a:r>
            <a:endParaRPr lang="sr-Latn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sr-Latn-RS" altLang="en-US" sz="2800"/>
              <a:t>JavaScript (</a:t>
            </a:r>
            <a:r>
              <a:rPr lang="sr-Latn-RS" altLang="en-US" sz="2000"/>
              <a:t>ECMAScript 5 i ECMAScript 6</a:t>
            </a:r>
            <a:r>
              <a:rPr lang="sr-Latn-RS" altLang="en-US" sz="2800"/>
              <a:t>)</a:t>
            </a:r>
            <a:endParaRPr lang="sr-Latn-RS" altLang="en-US" sz="2800"/>
          </a:p>
          <a:p>
            <a:r>
              <a:rPr lang="sr-Latn-RS" altLang="en-US" sz="2800"/>
              <a:t>HTML5 </a:t>
            </a:r>
            <a:r>
              <a:rPr lang="en-US" altLang="sr-Latn-RS" sz="2800"/>
              <a:t>(</a:t>
            </a:r>
            <a:r>
              <a:rPr lang="en-US" altLang="sr-Latn-RS" sz="2000"/>
              <a:t>Hyper Text Markup Language</a:t>
            </a:r>
            <a:r>
              <a:rPr lang="en-US" altLang="sr-Latn-RS" sz="2800"/>
              <a:t>)</a:t>
            </a:r>
            <a:endParaRPr lang="sr-Latn-RS" altLang="en-US" sz="2800"/>
          </a:p>
          <a:p>
            <a:r>
              <a:rPr lang="sr-Latn-RS" altLang="en-US" sz="2800"/>
              <a:t>CSS3 </a:t>
            </a:r>
            <a:r>
              <a:rPr lang="en-US" altLang="sr-Latn-RS" sz="2800"/>
              <a:t>(</a:t>
            </a:r>
            <a:r>
              <a:rPr lang="en-US" altLang="sr-Latn-RS" sz="2000"/>
              <a:t>Cascading Style Sheets</a:t>
            </a:r>
            <a:r>
              <a:rPr lang="en-US" altLang="sr-Latn-RS" sz="2800"/>
              <a:t>)</a:t>
            </a:r>
            <a:endParaRPr lang="sr-Latn-RS" altLang="en-US" sz="2800"/>
          </a:p>
          <a:p>
            <a:r>
              <a:rPr lang="en-US" altLang="sr-Latn-RS" sz="2800"/>
              <a:t>JSON (</a:t>
            </a:r>
            <a:r>
              <a:rPr lang="en-US" altLang="sr-Latn-RS" sz="2000"/>
              <a:t>JavaScript Object Notation</a:t>
            </a:r>
            <a:r>
              <a:rPr lang="en-US" altLang="sr-Latn-RS" sz="2800"/>
              <a:t>)</a:t>
            </a:r>
            <a:endParaRPr lang="sr-Latn-RS" altLang="en-US" sz="2800"/>
          </a:p>
          <a:p>
            <a:r>
              <a:rPr lang="sr-Latn-RS" altLang="en-US" sz="2800"/>
              <a:t>*C++ REST API (</a:t>
            </a:r>
            <a:r>
              <a:rPr lang="sr-Latn-RS" altLang="en-US" sz="2000"/>
              <a:t>Representational state transfer application programming interface</a:t>
            </a:r>
            <a:r>
              <a:rPr lang="sr-Latn-RS" altLang="en-US" sz="2800"/>
              <a:t>)</a:t>
            </a:r>
            <a:endParaRPr lang="sr-Latn-RS" altLang="en-US" sz="2800"/>
          </a:p>
          <a:p>
            <a:r>
              <a:rPr lang="sr-Latn-RS" altLang="en-US" sz="2800"/>
              <a:t>**Espressif ESP32 razvojna pločica + razni senzori </a:t>
            </a:r>
            <a:endParaRPr lang="sr-Latn-RS" altLang="en-US" sz="2800"/>
          </a:p>
          <a:p>
            <a:r>
              <a:rPr lang="en-US" altLang="sr-Latn-RS" sz="2800"/>
              <a:t>Wemos R1 D32 + Mikroe Arduino Uno click shield + Mikroe senzori</a:t>
            </a:r>
            <a:endParaRPr lang="sr-Latn-RS" altLang="en-US" sz="2800"/>
          </a:p>
          <a:p>
            <a:pPr marL="0" indent="0">
              <a:buNone/>
            </a:pPr>
            <a:r>
              <a:rPr lang="sr-Latn-RS" altLang="en-US" sz="2000"/>
              <a:t>*https://github.com/fhessel/esp32_https_server</a:t>
            </a:r>
            <a:endParaRPr lang="sr-Latn-RS" altLang="en-US" sz="2000"/>
          </a:p>
          <a:p>
            <a:pPr marL="0" indent="0">
              <a:buNone/>
            </a:pPr>
            <a:r>
              <a:rPr lang="sr-Latn-RS" altLang="en-US" sz="2000"/>
              <a:t>**https://www.espressif.com/en/products/socs/esp32</a:t>
            </a:r>
            <a:endParaRPr lang="sr-Latn-RS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/>
              <a:t>Alati</a:t>
            </a:r>
            <a:endParaRPr lang="sr-Latn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7987665" cy="3169920"/>
          </a:xfrm>
        </p:spPr>
        <p:txBody>
          <a:bodyPr/>
          <a:p>
            <a:r>
              <a:rPr lang="sr-Latn-RS" altLang="en-US" sz="2800">
                <a:hlinkClick r:id="rId1" action="ppaction://hlinkfile"/>
              </a:rPr>
              <a:t>Microsoft Visual Studio Code</a:t>
            </a:r>
            <a:endParaRPr lang="sr-Latn-RS" altLang="en-US" sz="2800"/>
          </a:p>
          <a:p>
            <a:r>
              <a:rPr lang="sr-Latn-RS" altLang="en-US" sz="2800">
                <a:hlinkClick r:id="rId2" action="ppaction://hlinkfile"/>
              </a:rPr>
              <a:t>Google Chrome</a:t>
            </a:r>
            <a:endParaRPr lang="sr-Latn-RS" altLang="en-US" sz="2800"/>
          </a:p>
          <a:p>
            <a:r>
              <a:rPr lang="sr-Latn-RS" altLang="en-US" sz="2800">
                <a:hlinkClick r:id="rId3" action="ppaction://hlinkfile"/>
              </a:rPr>
              <a:t>Mozilla Firefox Developer Edition</a:t>
            </a:r>
            <a:endParaRPr lang="sr-Latn-RS" altLang="en-US" sz="2800"/>
          </a:p>
          <a:p>
            <a:r>
              <a:rPr lang="sr-Latn-RS" altLang="en-US" sz="2800">
                <a:hlinkClick r:id="rId4" action="ppaction://hlinkfile"/>
              </a:rPr>
              <a:t>Node.js (32-bit </a:t>
            </a:r>
            <a:r>
              <a:rPr lang="sr-Latn-RS" altLang="en-US" sz="2800">
                <a:sym typeface="+mn-ea"/>
                <a:hlinkClick r:id="rId4" action="ppaction://hlinkfile"/>
              </a:rPr>
              <a:t>LTS verzija</a:t>
            </a:r>
            <a:r>
              <a:rPr lang="sr-Latn-RS" altLang="en-US" sz="2800">
                <a:hlinkClick r:id="rId4" action="ppaction://hlinkfile"/>
              </a:rPr>
              <a:t>)</a:t>
            </a:r>
            <a:r>
              <a:rPr lang="sr-Latn-RS" altLang="en-US" sz="2800"/>
              <a:t> </a:t>
            </a:r>
            <a:endParaRPr lang="sr-Latn-RS" altLang="en-US" sz="2800"/>
          </a:p>
          <a:p>
            <a:r>
              <a:rPr lang="sr-Latn-RS" altLang="en-US" sz="2800">
                <a:sym typeface="+mn-ea"/>
                <a:hlinkClick r:id="rId5" action="ppaction://hlinkfile"/>
              </a:rPr>
              <a:t>Arduino IDE</a:t>
            </a:r>
            <a:r>
              <a:rPr lang="sr-Latn-RS" altLang="en-US" sz="2800">
                <a:sym typeface="+mn-ea"/>
              </a:rPr>
              <a:t> </a:t>
            </a:r>
            <a:endParaRPr lang="sr-Latn-RS" altLang="en-US" sz="28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064510" y="3358515"/>
            <a:ext cx="5426710" cy="2980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/>
              <a:t>WEB interfejs merno-akvizicionog sistema</a:t>
            </a:r>
            <a:endParaRPr lang="en-US" sz="28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7370" y="1222375"/>
            <a:ext cx="8310880" cy="4645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WBMAS solution (HTML osnova)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7080" y="1174750"/>
            <a:ext cx="760920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WBMAS solution (CSS osnova)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8389620" cy="4953000"/>
          </a:xfrm>
        </p:spPr>
        <p:txBody>
          <a:bodyPr/>
          <a:p>
            <a:r>
              <a:rPr lang="en-US">
                <a:sym typeface="+mn-ea"/>
              </a:rPr>
              <a:t>style.css fajl</a:t>
            </a:r>
            <a:endParaRPr lang="en-US">
              <a:sym typeface="+mn-ea"/>
            </a:endParaRPr>
          </a:p>
          <a:p>
            <a:r>
              <a:rPr lang="en-US"/>
              <a:t>Biblioteka *Materialize CSS (</a:t>
            </a:r>
            <a:r>
              <a:rPr lang="en-US" sz="2400"/>
              <a:t>jedna od n</a:t>
            </a:r>
            <a:r>
              <a:rPr lang="en-US"/>
              <a:t>)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* </a:t>
            </a:r>
            <a:r>
              <a:rPr lang="en-US" sz="2000"/>
              <a:t>https://materializecss.com/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1205" y="2444115"/>
            <a:ext cx="2644140" cy="287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5" y="2260600"/>
            <a:ext cx="2553335" cy="3240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WBMAS solution (JS osnova)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7402830" cy="1753235"/>
          </a:xfrm>
        </p:spPr>
        <p:txBody>
          <a:bodyPr/>
          <a:p>
            <a:r>
              <a:rPr lang="en-US">
                <a:sym typeface="+mn-ea"/>
              </a:rPr>
              <a:t>util.js fajl</a:t>
            </a:r>
            <a:endParaRPr lang="en-US">
              <a:sym typeface="+mn-ea"/>
            </a:endParaRPr>
          </a:p>
          <a:p>
            <a:r>
              <a:rPr lang="en-US"/>
              <a:t>Biblioteka *jQuery </a:t>
            </a:r>
            <a:endParaRPr lang="en-US"/>
          </a:p>
          <a:p>
            <a:r>
              <a:rPr lang="en-US">
                <a:sym typeface="+mn-ea"/>
              </a:rPr>
              <a:t>Biblioteka **Highcharts (jedna od n)</a:t>
            </a:r>
            <a:endParaRPr lang="en-US">
              <a:sym typeface="+mn-ea"/>
            </a:endParaRPr>
          </a:p>
          <a:p>
            <a:endParaRPr lang="en-US">
              <a:sym typeface="+mn-ea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* </a:t>
            </a:r>
            <a:r>
              <a:rPr lang="en-US" sz="2000"/>
              <a:t>https://jquery.com/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** https://www.highcharts.com/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10" y="2978150"/>
            <a:ext cx="3916045" cy="115189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3329305"/>
            <a:ext cx="4816475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3"/>
          <a:srcRect l="23087" t="703" r="-252" b="-703"/>
          <a:stretch>
            <a:fillRect/>
          </a:stretch>
        </p:blipFill>
        <p:spPr>
          <a:xfrm>
            <a:off x="1016000" y="4346575"/>
            <a:ext cx="1708785" cy="1487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prakti</a:t>
            </a:r>
            <a:r>
              <a:rPr lang="sr-Latn-RS">
                <a:sym typeface="+mn-ea"/>
              </a:rPr>
              <a:t>čan primer</a:t>
            </a:r>
            <a:endParaRPr lang="sr-Latn-RS"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820545"/>
            <a:ext cx="4032250" cy="366077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5" y="1485265"/>
            <a:ext cx="3526790" cy="495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WPS Presentation</Application>
  <PresentationFormat/>
  <Paragraphs>59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Arial Unicode MS</vt:lpstr>
      <vt:lpstr>Calibri</vt:lpstr>
      <vt:lpstr>Communications and Dialogues</vt:lpstr>
      <vt:lpstr>1_Communications and Dialogues</vt:lpstr>
      <vt:lpstr>Web Bazirani Merno-Akvizicioni Sistemi Revizija 3, izmene u 2020. na front end-u</vt:lpstr>
      <vt:lpstr>Ključne reči</vt:lpstr>
      <vt:lpstr>Alati</vt:lpstr>
      <vt:lpstr>WEB interfejs merno-akvizicionog sistema</vt:lpstr>
      <vt:lpstr>WBMAS solution (HTML osnova)</vt:lpstr>
      <vt:lpstr>WBMAS solution (CSS osnova)</vt:lpstr>
      <vt:lpstr>WBMAS solution (JS osnova)</vt:lpstr>
      <vt:lpstr>WBMAS solution (JS osnova)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Gutai</dc:creator>
  <cp:lastModifiedBy>Gutai</cp:lastModifiedBy>
  <cp:revision>11</cp:revision>
  <dcterms:created xsi:type="dcterms:W3CDTF">2011-09-23T15:07:00Z</dcterms:created>
  <dcterms:modified xsi:type="dcterms:W3CDTF">2021-10-18T06:51:11Z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D7608A6351754E739D6B7269500C914F</vt:lpwstr>
  </property>
</Properties>
</file>