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4"/>
  </p:notesMasterIdLst>
  <p:sldIdLst>
    <p:sldId id="267" r:id="rId2"/>
    <p:sldId id="268" r:id="rId3"/>
    <p:sldId id="330" r:id="rId4"/>
    <p:sldId id="325" r:id="rId5"/>
    <p:sldId id="334" r:id="rId6"/>
    <p:sldId id="303" r:id="rId7"/>
    <p:sldId id="342" r:id="rId8"/>
    <p:sldId id="331" r:id="rId9"/>
    <p:sldId id="333" r:id="rId10"/>
    <p:sldId id="335" r:id="rId11"/>
    <p:sldId id="336" r:id="rId12"/>
    <p:sldId id="337" r:id="rId13"/>
    <p:sldId id="332" r:id="rId14"/>
    <p:sldId id="338" r:id="rId15"/>
    <p:sldId id="339" r:id="rId16"/>
    <p:sldId id="340" r:id="rId17"/>
    <p:sldId id="341"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02" r:id="rId32"/>
    <p:sldId id="326"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7737" autoAdjust="0"/>
  </p:normalViewPr>
  <p:slideViewPr>
    <p:cSldViewPr>
      <p:cViewPr varScale="1">
        <p:scale>
          <a:sx n="56" d="100"/>
          <a:sy n="56" d="100"/>
        </p:scale>
        <p:origin x="18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DB46A8-326D-4E49-9670-2C782CA6F6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FE57A1B-C727-48A4-81AC-929570BB784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F01EC0B-932C-48A1-9843-6F7418D6EA09}" type="datetimeFigureOut">
              <a:rPr lang="en-US"/>
              <a:pPr>
                <a:defRPr/>
              </a:pPr>
              <a:t>2021-05-20</a:t>
            </a:fld>
            <a:endParaRPr lang="en-US"/>
          </a:p>
        </p:txBody>
      </p:sp>
      <p:sp>
        <p:nvSpPr>
          <p:cNvPr id="4" name="Slide Image Placeholder 3">
            <a:extLst>
              <a:ext uri="{FF2B5EF4-FFF2-40B4-BE49-F238E27FC236}">
                <a16:creationId xmlns:a16="http://schemas.microsoft.com/office/drawing/2014/main" id="{8781F5F8-0B6E-4187-A30E-C9BB022FFD9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0568D-DD26-4E06-8731-80D3411B32D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CDF9510-994E-4C9B-B669-201EE1D97D3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9607E6E-656E-4C99-8DA3-4177C2B4888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CEFE2B0-DA76-4A3F-A315-D8B43E5795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A052CFA-8615-4589-9FAB-53A3EA925E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B75D62E-F04B-4114-8C34-DD4448DE5A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r-Latn-RS" altLang="en-US" dirty="0">
                <a:latin typeface="Times New Roman" panose="02020603050405020304" pitchFamily="18" charset="0"/>
                <a:cs typeface="Times New Roman" panose="02020603050405020304" pitchFamily="18" charset="0"/>
              </a:rPr>
              <a:t>Slajd 1:</a:t>
            </a:r>
            <a:endParaRPr lang="en-US" altLang="en-US"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203A49DB-2133-4AA8-B6CA-EBA8788BE3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4E794A-83F3-4FC1-A1FF-BA754CDF67E6}"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10: Pretvaranje binarnog broja dužine m bita u povorku impulsa se vrši šemom prikazanom na slici a). Umesto analognog šuma, sada se koristi digitalni šum takođe dužine m bita. Poređenje ulazne veličine (binarnog broja) i šuma se sada vršu digitalnim komparatorom, na čijem se izlazu dobija povorka impulsa takvih da je verovatnoća pojave jedinice srazmerna vrednosti binarnog broja u posmatranom opsegu.</a:t>
            </a:r>
          </a:p>
          <a:p>
            <a:r>
              <a:rPr lang="sr-Latn-RS" dirty="0">
                <a:latin typeface="Times New Roman" panose="02020603050405020304" pitchFamily="18" charset="0"/>
                <a:cs typeface="Times New Roman" panose="02020603050405020304" pitchFamily="18" charset="0"/>
              </a:rPr>
              <a:t>Obrnuta funkcija, pretvaranje povorke impulsa (odnosno stohastičkog broja) u binarni broj, se vrši primenom m-bitnog brojača. Na izlazu brojača se dobija broj koji je srazmeran verovatnoći pojave jedinica u stohastičkom broju. Brojanje se vrši 2</a:t>
            </a:r>
            <a:r>
              <a:rPr lang="en-US" dirty="0">
                <a:latin typeface="Times New Roman" panose="02020603050405020304" pitchFamily="18" charset="0"/>
                <a:cs typeface="Times New Roman" panose="02020603050405020304" pitchFamily="18" charset="0"/>
              </a:rPr>
              <a:t>^m </a:t>
            </a:r>
            <a:r>
              <a:rPr lang="en-US" dirty="0" err="1">
                <a:latin typeface="Times New Roman" panose="02020603050405020304" pitchFamily="18" charset="0"/>
                <a:cs typeface="Times New Roman" panose="02020603050405020304" pitchFamily="18" charset="0"/>
              </a:rPr>
              <a:t>taktova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kloka</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10</a:t>
            </a:fld>
            <a:endParaRPr lang="en-US" altLang="en-US"/>
          </a:p>
        </p:txBody>
      </p:sp>
    </p:spTree>
    <p:extLst>
      <p:ext uri="{BB962C8B-B14F-4D97-AF65-F5344CB8AC3E}">
        <p14:creationId xmlns:p14="http://schemas.microsoft.com/office/powerpoint/2010/main" val="252048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11: Čemu sve ovo služi i zašto komplikovati na ovaj način, možemo se s pravom upitati?</a:t>
            </a:r>
          </a:p>
          <a:p>
            <a:r>
              <a:rPr lang="sr-Latn-RS" dirty="0">
                <a:latin typeface="Times New Roman" panose="02020603050405020304" pitchFamily="18" charset="0"/>
                <a:cs typeface="Times New Roman" panose="02020603050405020304" pitchFamily="18" charset="0"/>
              </a:rPr>
              <a:t>Prvi odgovor je što se u slučaju stohastičkih brojeva neke operacije izvode vrlo jednostavno. Na primer, množenje dva broja se vrši primenom samo jedne logičke kapije, logičkog I kola. Na slici a) je prikazano I kolo na čije ulaze dolaze dva stohastička broja, svaki dužine po osam bita. Odnos broja jedinica prema broju bita je ustvari verovatnoća pojave jedinica, odnosno vrednost operanda. Prvi operand ima vrednosti 4/8, a drugi 6/8. Proizvod ova dva operanda je 3/8. Važno je napomenuti da je ovo rešenje sa kraja 60ih godina XX veka, kada množenje dva broja nije bilo lako realizovati. Operacioni pojačavači kao mogućnost za realizaciju operacija, po čemu i nose ime, su se pojavili kasnije.</a:t>
            </a:r>
          </a:p>
          <a:p>
            <a:r>
              <a:rPr lang="sr-Latn-RS" dirty="0">
                <a:latin typeface="Times New Roman" panose="02020603050405020304" pitchFamily="18" charset="0"/>
                <a:cs typeface="Times New Roman" panose="02020603050405020304" pitchFamily="18" charset="0"/>
              </a:rPr>
              <a:t>Na slici b) je dat isti primer, samo su operandi S1 i S2 prikazani na drugi način. Opet su njihove vrednosti 4/8 i 6/8 (kao i u prethodnom primeru), ali je rezultat množenja pogrešan – 2/8.</a:t>
            </a:r>
          </a:p>
          <a:p>
            <a:r>
              <a:rPr lang="sr-Latn-RS" dirty="0">
                <a:latin typeface="Times New Roman" panose="02020603050405020304" pitchFamily="18" charset="0"/>
                <a:cs typeface="Times New Roman" panose="02020603050405020304" pitchFamily="18" charset="0"/>
              </a:rPr>
              <a:t>Ova slika je vrlo ilustrativna, ukazuje na dve najvažnije osobine Stochastic computing-a, a to je jednostavnost hardvera (dobra osobina), ali i mogućnost pogrešnog rezultata (loša osobina).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11</a:t>
            </a:fld>
            <a:endParaRPr lang="en-US" altLang="en-US"/>
          </a:p>
        </p:txBody>
      </p:sp>
    </p:spTree>
    <p:extLst>
      <p:ext uri="{BB962C8B-B14F-4D97-AF65-F5344CB8AC3E}">
        <p14:creationId xmlns:p14="http://schemas.microsoft.com/office/powerpoint/2010/main" val="79856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12: Ovde je prikazana izvedba sabirača u Stochastic computing-u. Mogli smo pretpostaviti da se za sabiranje koristi ILI kolo, kad se za množenje koristi I kolo. Stvar je za nijasnu komplikovanija. Ako množimo dva operanda, oba u opsegu od 0 do 1, onda je rezultat takođe od 0 do 1. Ako sabiramo dva operanda iz opsega 0 do 1, onda bismo dobili rezultat od 0 do 2. Podsećam da su ovde operandi ustvari povorke impulsa u koje je utisnuta informacija u pogledu verovatnoće, a verovatnoća obitava u opsegu 0 do 1.</a:t>
            </a:r>
          </a:p>
          <a:p>
            <a:endParaRPr lang="sr-Latn-RS" dirty="0">
              <a:latin typeface="Times New Roman" panose="02020603050405020304" pitchFamily="18" charset="0"/>
              <a:cs typeface="Times New Roman" panose="02020603050405020304" pitchFamily="18" charset="0"/>
            </a:endParaRPr>
          </a:p>
          <a:p>
            <a:r>
              <a:rPr lang="sr-Latn-RS" dirty="0">
                <a:latin typeface="Times New Roman" panose="02020603050405020304" pitchFamily="18" charset="0"/>
                <a:cs typeface="Times New Roman" panose="02020603050405020304" pitchFamily="18" charset="0"/>
              </a:rPr>
              <a:t>Zato je kolo koje se koristi za realizaciju sabirača multiplekser sa dva ulaza na koje se dovode operandi S1 i S2, dok se pomoćni operand S3 koristi za izbor jednog od ulaza koji se prosleđuje na izlaz. Operand S3 ima vrednost 0.5, odnosno ima isti broj nula i jedinica.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12</a:t>
            </a:fld>
            <a:endParaRPr lang="en-US" altLang="en-US"/>
          </a:p>
        </p:txBody>
      </p:sp>
    </p:spTree>
    <p:extLst>
      <p:ext uri="{BB962C8B-B14F-4D97-AF65-F5344CB8AC3E}">
        <p14:creationId xmlns:p14="http://schemas.microsoft.com/office/powerpoint/2010/main" val="212665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13: Na ovom slajdu su pobrojane osnovne prednosti i nedostavi Stochastic computing-a.</a:t>
            </a:r>
          </a:p>
          <a:p>
            <a:r>
              <a:rPr lang="sr-Latn-RS" dirty="0">
                <a:latin typeface="Times New Roman" panose="02020603050405020304" pitchFamily="18" charset="0"/>
                <a:cs typeface="Times New Roman" panose="02020603050405020304" pitchFamily="18" charset="0"/>
              </a:rPr>
              <a:t>Prednost je prvenstveno jednostavnost hardvera koji je potreban za izvođenje kako osnovnih tako i komplikovanijih operacija. Od kraja 60ih godina na ovamo je dato mnogo rešenja za različite hardverske blokove koji obavljaju najrazličitije operacije.</a:t>
            </a:r>
          </a:p>
          <a:p>
            <a:r>
              <a:rPr lang="sr-Latn-RS" dirty="0">
                <a:latin typeface="Times New Roman" panose="02020603050405020304" pitchFamily="18" charset="0"/>
                <a:cs typeface="Times New Roman" panose="02020603050405020304" pitchFamily="18" charset="0"/>
              </a:rPr>
              <a:t>Druga prednost je što, za razliku od binarnog predstavljanja brojeva gde imamo definisanu težinu svakog bita (MSB, LSB i slično), ovde svi biti imaju istu važnost. Greška u prenosu svakog bita  jednako doprinosi ukupnoj grešci. Kod prenosa binarnih brojeva, greška na MSBu kvari broj za 50 %!</a:t>
            </a:r>
          </a:p>
          <a:p>
            <a:endParaRPr lang="sr-Latn-RS" dirty="0">
              <a:latin typeface="Times New Roman" panose="02020603050405020304" pitchFamily="18" charset="0"/>
              <a:cs typeface="Times New Roman" panose="02020603050405020304" pitchFamily="18" charset="0"/>
            </a:endParaRPr>
          </a:p>
          <a:p>
            <a:r>
              <a:rPr lang="sr-Latn-RS" dirty="0">
                <a:latin typeface="Times New Roman" panose="02020603050405020304" pitchFamily="18" charset="0"/>
                <a:cs typeface="Times New Roman" panose="02020603050405020304" pitchFamily="18" charset="0"/>
              </a:rPr>
              <a:t>Prvenstveni nedostatak jeste netačnost u računanju. To znači da za definisane operande rezultat može da odstupa od tačne vrednosti, kao što je prikazano u primeru sa množenjem dva stohastička broja na nekom od prethodnih slajdova. Kao i u „običnim“ statistikama, i ovde se dobijaju bolji rezultati što je veći uzorak. Što su operandi duži (imaju veći broj bitova) to će i rezultat operacije nad njima imati bolju tačnost.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13</a:t>
            </a:fld>
            <a:endParaRPr lang="en-US" altLang="en-US"/>
          </a:p>
        </p:txBody>
      </p:sp>
    </p:spTree>
    <p:extLst>
      <p:ext uri="{BB962C8B-B14F-4D97-AF65-F5344CB8AC3E}">
        <p14:creationId xmlns:p14="http://schemas.microsoft.com/office/powerpoint/2010/main" val="187458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14: Moglo bi se reći da su stohastički računari izgubili bitku od strane digitalnih računara. Danas većina ljudi i nema pojma da su postojali stohastički ili analogni računari.</a:t>
            </a:r>
          </a:p>
          <a:p>
            <a:r>
              <a:rPr lang="sr-Latn-RS" dirty="0">
                <a:latin typeface="Times New Roman" panose="02020603050405020304" pitchFamily="18" charset="0"/>
                <a:cs typeface="Times New Roman" panose="02020603050405020304" pitchFamily="18" charset="0"/>
              </a:rPr>
              <a:t>Stochastic computing se polako vraća na scenu zahvaljujući razvoju tehnoloigije. Povratku na scenu doprinosi: a) povećanje učestanosti na kojoj rade logička kola i b) visok stepen integracije. Ovome bih dodao i mudro biranje aplikacija gde stohastički pristup daje dobre rezultate. U svakom slučaju se odustalo od univerzalne primene stohastičkog računanja, inače bismo o tome svi bili dobro informisani. Može se reći da je sada „izvađena iz naftalina“ jedna, pomalo zaboravljena, metoda za koju se pažljivo biraju aplikacije gde takav pristup daje dobre rezultate.</a:t>
            </a:r>
          </a:p>
          <a:p>
            <a:r>
              <a:rPr lang="sr-Latn-RS" dirty="0">
                <a:latin typeface="Times New Roman" panose="02020603050405020304" pitchFamily="18" charset="0"/>
                <a:cs typeface="Times New Roman" panose="02020603050405020304" pitchFamily="18" charset="0"/>
              </a:rPr>
              <a:t>Neke od aplikacija su: a) neuralne mreže, gde se dobri rezultati postižu paralelizacijom velikom broja blokova, b) kod dekodovanja poruka i korigovanja grešaka u prenosu...</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14</a:t>
            </a:fld>
            <a:endParaRPr lang="en-US" altLang="en-US"/>
          </a:p>
        </p:txBody>
      </p:sp>
    </p:spTree>
    <p:extLst>
      <p:ext uri="{BB962C8B-B14F-4D97-AF65-F5344CB8AC3E}">
        <p14:creationId xmlns:p14="http://schemas.microsoft.com/office/powerpoint/2010/main" val="59468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15: Ostatak vremena ću upotebiti za predstavljanje doprinosa naše Katedre za električna merenja, a tu je prvenstveno reč o Stohastičkom adicionom AD konvertoru. Obzirom da se ljudi na Katedri i spoljašnji saradnici bave ovom materijom preko 25 godina, odlučio sam se za prikaz samih osnova ove zamisli. Napominjem da postoje konkretna rešenja, teorijska i praktična, koja su nadogradnja bazične ideje, a zbog ograničenosti vremena neće biti pomenuti.</a:t>
            </a:r>
          </a:p>
          <a:p>
            <a:r>
              <a:rPr lang="sr-Latn-RS" dirty="0">
                <a:latin typeface="Times New Roman" panose="02020603050405020304" pitchFamily="18" charset="0"/>
                <a:cs typeface="Times New Roman" panose="02020603050405020304" pitchFamily="18" charset="0"/>
              </a:rPr>
              <a:t>Tvorac osnovne ideje jeste profesor, sada u penziji, Vladimir Vujičić. Ova ideja se kod njega javila početkom 90ih godina XX veka. Prvi doktorant na ovu temu je bio profesor, takođe u penziji, Slobodan Milovančev. Naslov ovog slajda odgovara nazivu doktorata prof. Milovančeva.</a:t>
            </a:r>
          </a:p>
          <a:p>
            <a:r>
              <a:rPr lang="sr-Latn-RS" dirty="0">
                <a:latin typeface="Times New Roman" panose="02020603050405020304" pitchFamily="18" charset="0"/>
                <a:cs typeface="Times New Roman" panose="02020603050405020304" pitchFamily="18" charset="0"/>
              </a:rPr>
              <a:t>Od septembra 1995. godine sam zaposlen na Katedri za merenja, i igrom slučaja je meni pripala mogućnost da realizujem prototip uređaja kojim je pokazana ispravnost koncepta prvi put iznesenog u okviru doktorata prof. Milovančeva.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15</a:t>
            </a:fld>
            <a:endParaRPr lang="en-US" altLang="en-US"/>
          </a:p>
        </p:txBody>
      </p:sp>
    </p:spTree>
    <p:extLst>
      <p:ext uri="{BB962C8B-B14F-4D97-AF65-F5344CB8AC3E}">
        <p14:creationId xmlns:p14="http://schemas.microsoft.com/office/powerpoint/2010/main" val="157110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16: Odakle ime „Stohastički adicioni AD konvertor“?</a:t>
            </a:r>
          </a:p>
          <a:p>
            <a:r>
              <a:rPr lang="sr-Latn-RS" dirty="0">
                <a:latin typeface="Times New Roman" panose="02020603050405020304" pitchFamily="18" charset="0"/>
                <a:cs typeface="Times New Roman" panose="02020603050405020304" pitchFamily="18" charset="0"/>
              </a:rPr>
              <a:t>Stohastički konvertor je blok koji na izlazu daje broj koji je srazmeran određenom integralu proizvoda dva ulazna napona. Pošto su ulazne veličine (dve, ne jedna kao kod „normalnih“ AD konvertora) analogne, a rezultat digitalan, ovde je reč o AD konvertoru. Stohastički je zbog primenjenih metoda, a adicioni zbog dodavanja šuma na ulazne veličine.</a:t>
            </a:r>
          </a:p>
          <a:p>
            <a:r>
              <a:rPr lang="sr-Latn-RS" dirty="0">
                <a:latin typeface="Times New Roman" panose="02020603050405020304" pitchFamily="18" charset="0"/>
                <a:cs typeface="Times New Roman" panose="02020603050405020304" pitchFamily="18" charset="0"/>
              </a:rPr>
              <a:t>Zašto baš ovakva formula, integral proizvoda dve analogne veličine? Prvenstveni odgovor je zbog određivanja aktivne energije. Ako je jedan napon srazmeran naponu na potrošaču, a drugi napon srazmeran struji kroz potrošač, onda se ovakvim blokom može određivati aktivna energija. Deljenjem sa vremeno integraljenja možemo dobiti aktivnu snagu. Ako su oba napona isti, onda deljenjem vremenom i nalaženjem kvadratnog korena dobijamo efektivnu vrednost po definiciji. Ovo su bile osnovne zamisli, kasnije su se pojavile još neke!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16</a:t>
            </a:fld>
            <a:endParaRPr lang="en-US" altLang="en-US"/>
          </a:p>
        </p:txBody>
      </p:sp>
    </p:spTree>
    <p:extLst>
      <p:ext uri="{BB962C8B-B14F-4D97-AF65-F5344CB8AC3E}">
        <p14:creationId xmlns:p14="http://schemas.microsoft.com/office/powerpoint/2010/main" val="3693143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17: U razmišljanju se pretpostavilo da se odmah uradi AD konverzija ulaznih napona, potom da se pomnože rezultati AD konverzije i na kraju da se vrši akumuliranje proizvoda. Šta se pokazalo kao problem, odnosno kao mesto gde treba tražiti kompromis. Ako se koriste AD konvertori velike rezolucije (a time i tačnosti), oni su spori. Dodatni problem je što se onda realizacija množenja i akumuliranja komplikuju ne linearno sa povećanjem broja bita rezolucije, nego sa kvadratom, a možda i brže. S druge strane, ako se radi sa AD konvertorima male rezolucije, blokovi za množenje i akumuliranje postaju jednostavniji, ali se dobija rezultat loših metroloških performansi. Zbog malog broja bita javlja se značajnija greška kvantizacije, koja se onda prostire na izlazni rezultat.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17</a:t>
            </a:fld>
            <a:endParaRPr lang="en-US" altLang="en-US"/>
          </a:p>
        </p:txBody>
      </p:sp>
    </p:spTree>
    <p:extLst>
      <p:ext uri="{BB962C8B-B14F-4D97-AF65-F5344CB8AC3E}">
        <p14:creationId xmlns:p14="http://schemas.microsoft.com/office/powerpoint/2010/main" val="290844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18: Ovde je data blok šema SAADK-a. Na ulazne napone U1 i U2 se odmah dodaje uniformni šum (D1 i D2). Diterisani signali se dovode na ulaz jednostavnih Fleš AD konvertora vrlo male rezolucije. Izlazi iz FADCa, PSI1 i PSi2, su iz skupa mogućih vrednosti -1, 0 i 1. PSI se dobija na izlazu množača koji je realizovan vrlo jednostavnom kombinacionom mrežom sastavljenom od nekoliko logičkih kola. PSI je takođe iz skupa -1, 0 i 1, što omogućava da se akumulator realizuje običnim up-down brojačem. Ako je rezultat množenja 1, vrši se brojanje naviše, za nulu brojač ne menja stanje, odnosno stanje brojača se dekrementira kada je PSI jednako -1.</a:t>
            </a:r>
          </a:p>
          <a:p>
            <a:r>
              <a:rPr lang="sr-Latn-RS" dirty="0">
                <a:latin typeface="Times New Roman" panose="02020603050405020304" pitchFamily="18" charset="0"/>
                <a:cs typeface="Times New Roman" panose="02020603050405020304" pitchFamily="18" charset="0"/>
              </a:rPr>
              <a:t>Dodavanjem D1 i D2 i oversampling-om se pokušava nadoknaditi mala rezolucija FADC-ova, uz zadržavanje vrlo prostog hardvera za množač i akumulator.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18</a:t>
            </a:fld>
            <a:endParaRPr lang="en-US" altLang="en-US"/>
          </a:p>
        </p:txBody>
      </p:sp>
    </p:spTree>
    <p:extLst>
      <p:ext uri="{BB962C8B-B14F-4D97-AF65-F5344CB8AC3E}">
        <p14:creationId xmlns:p14="http://schemas.microsoft.com/office/powerpoint/2010/main" val="2539801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19: Transfer funkcija fleš AD konvertora. Za ulaznu veličinu x u opsegu od -1 do 1, pragovi komparatora su postavljeni na -0.5 i 0.5, tako da se na izlazu FADCa dobijaju svega tri moguće vrednosti -1, 0 i 1. Ovako jednostavna realizacija FADCa (svega dva komparatora i dva dobro definisana naponska praga) omogućava vrlo dobru realizaciju. Bitno je napomenuti da od kvaliteta realizacije FADCa zavisi istinistost rezultata stohastičke konverzije. Ukoliko pragovi nisu dobro postavljeni, javiće se greška u rezultatu, ali vrlo teško otkloniva!</a:t>
            </a:r>
          </a:p>
          <a:p>
            <a:r>
              <a:rPr lang="sr-Latn-RS" dirty="0">
                <a:latin typeface="Times New Roman" panose="02020603050405020304" pitchFamily="18" charset="0"/>
                <a:cs typeface="Times New Roman" panose="02020603050405020304" pitchFamily="18" charset="0"/>
              </a:rPr>
              <a:t>U našim radovima postoji izvesno neslaganje o rezoluciji FADCa: negde smo pisali da je to dvobitni FADC, pošto su potrebna dva bita za kodovanje tri moguća stanja. Strogo, broj bita je log2(broja stanja), pa je to nešto ispod dva bita. Kako god, reč je o FADCu vrlo male rezolucije, ali se od njega istovremeno zahteva da bude vrlo tačnih karakteristika: pragovi i rad komparatora direktno utiču na sistematsku grešku u rezultatu merenja.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19</a:t>
            </a:fld>
            <a:endParaRPr lang="en-US" altLang="en-US"/>
          </a:p>
        </p:txBody>
      </p:sp>
    </p:spTree>
    <p:extLst>
      <p:ext uri="{BB962C8B-B14F-4D97-AF65-F5344CB8AC3E}">
        <p14:creationId xmlns:p14="http://schemas.microsoft.com/office/powerpoint/2010/main" val="3929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solidFill>
                  <a:schemeClr val="tx1"/>
                </a:solidFill>
                <a:latin typeface="Times New Roman" panose="02020603050405020304" pitchFamily="18" charset="0"/>
                <a:cs typeface="Times New Roman" panose="02020603050405020304" pitchFamily="18" charset="0"/>
              </a:rPr>
              <a:t>Slajd 2: Plan izlaganja. U vremenu od pola sata treba da prikažem osnovne ideje i mogućnosti primene stohastike u metrologiji. Krenuću sa podsećanjem na neke od osnovnih pojmova koji se koriste u metrologiji. Zatim ću nešto reći o „Stohastic computing“-u, a veći deo ću posvetiti predstavljanju ideje koja je u momentu kad je nastala nazvana „Stohastička adiciona AD koverzija“. Ovo treće je doprinos Katedre za električna merenja koja se već nepunih 30 godina bavi primenom stohastike u Metrologiji. Ovo je jedna od stvari po kojima je Katedra prepoznatljiva.</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a:t>
            </a:fld>
            <a:endParaRPr lang="en-US" altLang="en-US"/>
          </a:p>
        </p:txBody>
      </p:sp>
    </p:spTree>
    <p:extLst>
      <p:ext uri="{BB962C8B-B14F-4D97-AF65-F5344CB8AC3E}">
        <p14:creationId xmlns:p14="http://schemas.microsoft.com/office/powerpoint/2010/main" val="2996506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20: Ovde je dat izgled signala u karakterističnim tačkama SAADKa. Na a) i b) se vide dva ulazna napona, reč je o sinusoidama, čije se vrednosti nalaze u opsegu (-1,1). Na slikama c) i d) su prikazani šumovi (diteri), reč je o pseudoslučajnim naponima opsega (-0.5, 0.5) koji treba da imaju uniformnu raspodelu vrednosti, ali i da budu međusobno nezavisni. Na svim slikama su „normalizovane“ vrednosti na vertikalnim osama. U konkretnoj izvedbi, opseg signala je (-5 V, 5 V), a opseg ditera (-2.5 V, 2.5 V).</a:t>
            </a:r>
          </a:p>
          <a:p>
            <a:r>
              <a:rPr lang="sr-Latn-RS" dirty="0">
                <a:latin typeface="Times New Roman" panose="02020603050405020304" pitchFamily="18" charset="0"/>
                <a:cs typeface="Times New Roman" panose="02020603050405020304" pitchFamily="18" charset="0"/>
              </a:rPr>
              <a:t>Na ulazu SAADKa se vrši sabiranje ovih lepih glatkih sinusoida (u opštem slučaju na ulazu može biti bilo koji talasni oblik, pa čak i šum!) sa diterskim signalima.</a:t>
            </a: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20</a:t>
            </a:fld>
            <a:endParaRPr lang="en-US" altLang="en-US"/>
          </a:p>
        </p:txBody>
      </p:sp>
    </p:spTree>
    <p:extLst>
      <p:ext uri="{BB962C8B-B14F-4D97-AF65-F5344CB8AC3E}">
        <p14:creationId xmlns:p14="http://schemas.microsoft.com/office/powerpoint/2010/main" val="3854207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21: Na slici e) i f) imamo prikaz diterisanih ulaznih veličina, a na slikama g) i h) rezultate fleš AD konverzije, odnosno signale obeležene sa PSI1 i PSI2. Fleš AD konvertori se mogu posmatrati i kao modulatori koji na izlazu daju povorku brojeva koji sve češće imaju vrednost 1 sa porastom pozitivnih vrednosti signala, odnosno sve češće imaju vrednost -1 kada je reč o negativnim vrednostima napona. Ovo liči na postupak pretvaranja napona u niz impulsa kod Stochastic computing-a, samo imamo tri (-1, 0 i 1) umesto dve (0 i 1) vrednosti. Uz ogradu da je tamo verovatnoća „utisnuta“ u povorku impulsa, a ovde je to malo komplikovanije.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21</a:t>
            </a:fld>
            <a:endParaRPr lang="en-US" altLang="en-US"/>
          </a:p>
        </p:txBody>
      </p:sp>
    </p:spTree>
    <p:extLst>
      <p:ext uri="{BB962C8B-B14F-4D97-AF65-F5344CB8AC3E}">
        <p14:creationId xmlns:p14="http://schemas.microsoft.com/office/powerpoint/2010/main" val="321732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22: Na slici i) je prikazana vrednost PSI – izlaz iz množača. U ovom konkretnom slučaju, izlaz iz množača ima samo dve vrednosti, 0 i 1. Za drugačije ulazne napone, u opštem slučaju, izlaz množača može da ima tri vrednosti. Na slici j) je prikazano stanje up-down brojača (koji u ovom primeru broji samo naviše, jer se nikada ne dešava -1 kao rezultat množenja). Stanje up-down brojača, koji je ustvari akumulator, je srazmerno određenom integralu proizvoda ulaznih napona U1 i U2.</a:t>
            </a:r>
          </a:p>
          <a:p>
            <a:r>
              <a:rPr lang="sr-Latn-RS" dirty="0">
                <a:latin typeface="Times New Roman" panose="02020603050405020304" pitchFamily="18" charset="0"/>
                <a:cs typeface="Times New Roman" panose="02020603050405020304" pitchFamily="18" charset="0"/>
              </a:rPr>
              <a:t>Na slici k) je prikazana zavisnost jednog ditera od drugog. U teoriji postoji zahtev da ova dva pseudo-šuma budu međusobno nezavisni. Praktično je to proveravano tako što se nacrta ovakav grafik. Ako se dobiju tačke ravnomerno rapsoređene po celom prostoru, onda je nezavisnost zadovoljena.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22</a:t>
            </a:fld>
            <a:endParaRPr lang="en-US" altLang="en-US"/>
          </a:p>
        </p:txBody>
      </p:sp>
    </p:spTree>
    <p:extLst>
      <p:ext uri="{BB962C8B-B14F-4D97-AF65-F5344CB8AC3E}">
        <p14:creationId xmlns:p14="http://schemas.microsoft.com/office/powerpoint/2010/main" val="119679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23: Ovde imamo kratku rekapitulaciju osobina SAADKa. SAADK se oslanja na nekoliko stvari:</a:t>
            </a:r>
          </a:p>
          <a:p>
            <a:pPr marL="228600" indent="-228600">
              <a:buAutoNum type="alphaLcParenR"/>
            </a:pPr>
            <a:r>
              <a:rPr lang="sr-Latn-RS" dirty="0">
                <a:latin typeface="Times New Roman" panose="02020603050405020304" pitchFamily="18" charset="0"/>
                <a:cs typeface="Times New Roman" panose="02020603050405020304" pitchFamily="18" charset="0"/>
              </a:rPr>
              <a:t>FADC vrlo male rezolucije, ali vrlo dobro defisanih pragova</a:t>
            </a:r>
          </a:p>
          <a:p>
            <a:pPr marL="228600" indent="-228600">
              <a:buAutoNum type="alphaLcParenR"/>
            </a:pPr>
            <a:r>
              <a:rPr lang="sr-Latn-RS" dirty="0">
                <a:latin typeface="Times New Roman" panose="02020603050405020304" pitchFamily="18" charset="0"/>
                <a:cs typeface="Times New Roman" panose="02020603050405020304" pitchFamily="18" charset="0"/>
              </a:rPr>
              <a:t>Dodavanje specijalnog šuma – ditera, i oversampling pomažu da se prevaziđe mala rezolucija FADCa</a:t>
            </a:r>
          </a:p>
          <a:p>
            <a:pPr marL="228600" indent="-228600">
              <a:buAutoNum type="alphaLcParenR"/>
            </a:pPr>
            <a:r>
              <a:rPr lang="sr-Latn-RS" dirty="0">
                <a:latin typeface="Times New Roman" panose="02020603050405020304" pitchFamily="18" charset="0"/>
                <a:cs typeface="Times New Roman" panose="02020603050405020304" pitchFamily="18" charset="0"/>
              </a:rPr>
              <a:t>Posledica toga je jednostavna izvedba množača (kombinaciona mreža sa svega nekoliko logičkih kola) i akumuliranja (up-down) brojač</a:t>
            </a:r>
          </a:p>
          <a:p>
            <a:pPr marL="228600" indent="-228600">
              <a:buAutoNum type="alphaLcParenR"/>
            </a:pPr>
            <a:r>
              <a:rPr lang="sr-Latn-RS" dirty="0">
                <a:latin typeface="Times New Roman" panose="02020603050405020304" pitchFamily="18" charset="0"/>
                <a:cs typeface="Times New Roman" panose="02020603050405020304" pitchFamily="18" charset="0"/>
              </a:rPr>
              <a:t>Što je veći uzorak, odnosno što više ima odbiraka (N) u posmatranom vremenu, dobijaju se sve bolje metrološke performanse. N se može povećati povećavanjem takta na kojem radi SAADK (ograničavajući faktor je analogna elektronika) ili produžavanje vremena merenja.</a:t>
            </a: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23</a:t>
            </a:fld>
            <a:endParaRPr lang="en-US" altLang="en-US"/>
          </a:p>
        </p:txBody>
      </p:sp>
    </p:spTree>
    <p:extLst>
      <p:ext uri="{BB962C8B-B14F-4D97-AF65-F5344CB8AC3E}">
        <p14:creationId xmlns:p14="http://schemas.microsoft.com/office/powerpoint/2010/main" val="3777442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24: Kada je profesor akademik Petar Miljanić prvi put došao da vidi šta smo mi to novosađani napravili, odmah sa vrata je pitao šta je izvor tačnosti. Uz komentar da se ne mogu dobiti odlične metrološke performanse, a da ništa kvalitetno nije ugrađeno. Ja sam se zaposlio na Katedru pola semestra ranije i dobio sam zadatak da realizujem hardver po vrlo jasno definisanim uputstvima profesora Vujičića i Milovančeva. U startu nisam imao baš mnogo vremena da se upuštam u shvatanje, po meni ovog vrlo čudnog načina merenja. Vremenom sam, uglavnom zahvaljujući simulacijama, shvatio kako ova ideja radi.</a:t>
            </a:r>
          </a:p>
          <a:p>
            <a:r>
              <a:rPr lang="sr-Latn-RS" dirty="0">
                <a:latin typeface="Times New Roman" panose="02020603050405020304" pitchFamily="18" charset="0"/>
                <a:cs typeface="Times New Roman" panose="02020603050405020304" pitchFamily="18" charset="0"/>
              </a:rPr>
              <a:t>Korektan odgovor na pitanje profesora Miljanića je trebao da glasi:</a:t>
            </a:r>
          </a:p>
          <a:p>
            <a:r>
              <a:rPr lang="sr-Latn-RS" dirty="0">
                <a:latin typeface="Times New Roman" panose="02020603050405020304" pitchFamily="18" charset="0"/>
                <a:cs typeface="Times New Roman" panose="02020603050405020304" pitchFamily="18" charset="0"/>
              </a:rPr>
              <a:t>Tačnost leži u najmanje tri stvari:</a:t>
            </a:r>
          </a:p>
          <a:p>
            <a:pPr marL="228600" indent="-228600">
              <a:buAutoNum type="alphaLcParenR"/>
            </a:pPr>
            <a:r>
              <a:rPr lang="sr-Latn-RS" dirty="0">
                <a:latin typeface="Times New Roman" panose="02020603050405020304" pitchFamily="18" charset="0"/>
                <a:cs typeface="Times New Roman" panose="02020603050405020304" pitchFamily="18" charset="0"/>
              </a:rPr>
              <a:t>Tačno postavljenim pragovima FADCa</a:t>
            </a:r>
          </a:p>
          <a:p>
            <a:pPr marL="228600" indent="-228600">
              <a:buAutoNum type="alphaLcParenR"/>
            </a:pPr>
            <a:r>
              <a:rPr lang="sr-Latn-RS" dirty="0">
                <a:latin typeface="Times New Roman" panose="02020603050405020304" pitchFamily="18" charset="0"/>
                <a:cs typeface="Times New Roman" panose="02020603050405020304" pitchFamily="18" charset="0"/>
              </a:rPr>
              <a:t>Vrlo pažljivo napravljenim diterima</a:t>
            </a:r>
          </a:p>
          <a:p>
            <a:pPr marL="228600" indent="-228600">
              <a:buAutoNum type="alphaLcParenR"/>
            </a:pPr>
            <a:r>
              <a:rPr lang="sr-Latn-RS" dirty="0">
                <a:latin typeface="Times New Roman" panose="02020603050405020304" pitchFamily="18" charset="0"/>
                <a:cs typeface="Times New Roman" panose="02020603050405020304" pitchFamily="18" charset="0"/>
              </a:rPr>
              <a:t>Oversampling-u</a:t>
            </a:r>
          </a:p>
          <a:p>
            <a:pPr marL="0" indent="0">
              <a:buNone/>
            </a:pPr>
            <a:r>
              <a:rPr lang="sr-Latn-RS" dirty="0">
                <a:latin typeface="Times New Roman" panose="02020603050405020304" pitchFamily="18" charset="0"/>
                <a:cs typeface="Times New Roman" panose="02020603050405020304" pitchFamily="18" charset="0"/>
              </a:rPr>
              <a:t>Razlika između simulacija i praktične realizacije je sve vreme bila u tome što RND funkcije PCja imaju mnogo bolje osobine od onoga što se može hardverski realizovati.</a:t>
            </a:r>
          </a:p>
          <a:p>
            <a:pPr marL="228600" indent="-228600">
              <a:buAutoNum type="alphaLcParen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24</a:t>
            </a:fld>
            <a:endParaRPr lang="en-US" altLang="en-US"/>
          </a:p>
        </p:txBody>
      </p:sp>
    </p:spTree>
    <p:extLst>
      <p:ext uri="{BB962C8B-B14F-4D97-AF65-F5344CB8AC3E}">
        <p14:creationId xmlns:p14="http://schemas.microsoft.com/office/powerpoint/2010/main" val="94626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25: Kako je pravljen diter u uređajima koji su realizovani tokom četvrt veka za nama? Korišćena je LFSR struktura za koju se zna pod kojim uslovima daje pseudoslučajnu sekvencu. Reč je o seriji od n FF koji čine pomerački (šift) registar. Neki od izlaza iz šift registra se vode na kombinacionu mrežu koja proverava parnost, a izlaz iz povratne sprege se dovodi na ulaz šift registra. Za razliku od n-bitnog brojača koji redom pravi ukupno 2</a:t>
            </a:r>
            <a:r>
              <a:rPr lang="en-US" dirty="0">
                <a:latin typeface="Times New Roman" panose="02020603050405020304" pitchFamily="18" charset="0"/>
                <a:cs typeface="Times New Roman" panose="02020603050405020304" pitchFamily="18" charset="0"/>
              </a:rPr>
              <a:t>^n </a:t>
            </a:r>
            <a:r>
              <a:rPr lang="sr-Latn-RS" dirty="0">
                <a:latin typeface="Times New Roman" panose="02020603050405020304" pitchFamily="18" charset="0"/>
                <a:cs typeface="Times New Roman" panose="02020603050405020304" pitchFamily="18" charset="0"/>
              </a:rPr>
              <a:t>mogućih stanja, LFSR za jedan manje stanja (2</a:t>
            </a:r>
            <a:r>
              <a:rPr lang="en-US" dirty="0">
                <a:latin typeface="Times New Roman" panose="02020603050405020304" pitchFamily="18" charset="0"/>
                <a:cs typeface="Times New Roman" panose="02020603050405020304" pitchFamily="18" charset="0"/>
              </a:rPr>
              <a:t>^n</a:t>
            </a:r>
            <a:r>
              <a:rPr lang="sr-Latn-RS" dirty="0">
                <a:latin typeface="Times New Roman" panose="02020603050405020304" pitchFamily="18" charset="0"/>
                <a:cs typeface="Times New Roman" panose="02020603050405020304" pitchFamily="18" charset="0"/>
              </a:rPr>
              <a:t>-1) pravi, ali naizgled nasumičnim redosledom. To je jako dobro matematički istražena stvar. Postoje tabele u kojima je data struktura LFSR, tačnije povratne sprege za koju se dobija maksimalna dužina sekvence. </a:t>
            </a:r>
          </a:p>
          <a:p>
            <a:r>
              <a:rPr lang="sr-Latn-RS" dirty="0">
                <a:latin typeface="Times New Roman" panose="02020603050405020304" pitchFamily="18" charset="0"/>
                <a:cs typeface="Times New Roman" panose="02020603050405020304" pitchFamily="18" charset="0"/>
              </a:rPr>
              <a:t>Sve vreme koristim izraz PSEUDOSLUČAJNO, pošto postoji jasan algoritam kako se definišu ovi brojevi, ali se „neupućenom“ posmatraču ovo čini sasvim slučajnim. Dobra stvar je što se na ovaj način garantuje uniformnost generisanih brojeva.</a:t>
            </a:r>
          </a:p>
          <a:p>
            <a:r>
              <a:rPr lang="sr-Latn-RS" dirty="0">
                <a:latin typeface="Times New Roman" panose="02020603050405020304" pitchFamily="18" charset="0"/>
                <a:cs typeface="Times New Roman" panose="02020603050405020304" pitchFamily="18" charset="0"/>
              </a:rPr>
              <a:t>Dodavanjem DA konvertora se vrši pretvaranje broja (sačinjenog iz potrebnog broja bita uzetih iz LFSRa) u napon – diter.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25</a:t>
            </a:fld>
            <a:endParaRPr lang="en-US" altLang="en-US"/>
          </a:p>
        </p:txBody>
      </p:sp>
    </p:spTree>
    <p:extLst>
      <p:ext uri="{BB962C8B-B14F-4D97-AF65-F5344CB8AC3E}">
        <p14:creationId xmlns:p14="http://schemas.microsoft.com/office/powerpoint/2010/main" val="3201646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26: Ovde vidimo jedno rešenje SAADKa, koje najviše odgovara blok šemi koja je prikazana ranije. Na ulazima imamo dva napona: U1 i U2, a izlaz je u digitalnom obliku, dobijeni broj nakon celog broja perioda se šalje serijskom komunikacijom prema PCju. U donjem desnom uglu se nalazi ALTERAin modul u kojem su programabilnim putem definisane sve logičke (digitalne) funkcije: množač, akumulator, dva nezavisna LFSRa (dužine 40 i 44 bita), zatim slanje 2x18 bita na dva DA konvertora (u gornjem desnom delu), kao i automat koji očitava vrednosti iz akumulatora i serijskim postupkom ih šalje prema PCju. U donjem levom uglu su stabilne i tačne reference neophodne za rad FADCova. FADCovi su u gornjem levom uglu. Ovde su još preduzete mere da se smanji uticaj ofseta komparatora.</a:t>
            </a:r>
          </a:p>
          <a:p>
            <a:r>
              <a:rPr lang="sr-Latn-RS" dirty="0">
                <a:latin typeface="Times New Roman" panose="02020603050405020304" pitchFamily="18" charset="0"/>
                <a:cs typeface="Times New Roman" panose="02020603050405020304" pitchFamily="18" charset="0"/>
              </a:rPr>
              <a:t>Prikazana ploča je rezultat moga doktorskog rada. Imao sam ozbiljnu pomoć kolega Nebojše Pjevalice i Marjana Urekara.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26</a:t>
            </a:fld>
            <a:endParaRPr lang="en-US" altLang="en-US"/>
          </a:p>
        </p:txBody>
      </p:sp>
    </p:spTree>
    <p:extLst>
      <p:ext uri="{BB962C8B-B14F-4D97-AF65-F5344CB8AC3E}">
        <p14:creationId xmlns:p14="http://schemas.microsoft.com/office/powerpoint/2010/main" val="48047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27: Ovde su nabrojani bitni podaci za prethodno prikazanu ploču.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27</a:t>
            </a:fld>
            <a:endParaRPr lang="en-US" altLang="en-US"/>
          </a:p>
        </p:txBody>
      </p:sp>
    </p:spTree>
    <p:extLst>
      <p:ext uri="{BB962C8B-B14F-4D97-AF65-F5344CB8AC3E}">
        <p14:creationId xmlns:p14="http://schemas.microsoft.com/office/powerpoint/2010/main" val="3819958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28: Vrlo bitna osobina SAADKa jeste osobina ADAPTIVNOSTI. Preciznost rezultata zavisi od broja odmeraka N. N možemo povećavati produžavanjem vremena merenja, ali i povećavanjem učestanosti na kojoj se vrši odabiranje ulaznog signala, odnosno generisanje diterskih signala. Mogućnosti analogne elektronike su ograničavajući faktor za povećanje učestanost. Ovde je istraživano ponašanje preciznosti rezultata merenja u zavisnosti od trajanja merenja. U tabeli su prikazani rezultati postignuti na konkretnom hardveru.</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28</a:t>
            </a:fld>
            <a:endParaRPr lang="en-US" altLang="en-US"/>
          </a:p>
        </p:txBody>
      </p:sp>
    </p:spTree>
    <p:extLst>
      <p:ext uri="{BB962C8B-B14F-4D97-AF65-F5344CB8AC3E}">
        <p14:creationId xmlns:p14="http://schemas.microsoft.com/office/powerpoint/2010/main" val="2839649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29: Teorija predviđa poboljšanje preciznosti (smanjenje rasipanja rezultata merenja) sa kvadratnim korenom iz N. Dobijeni rezultati potvrđuju teorijska očekivanja.</a:t>
            </a:r>
          </a:p>
          <a:p>
            <a:r>
              <a:rPr lang="sr-Latn-RS" dirty="0">
                <a:latin typeface="Times New Roman" panose="02020603050405020304" pitchFamily="18" charset="0"/>
                <a:cs typeface="Times New Roman" panose="02020603050405020304" pitchFamily="18" charset="0"/>
              </a:rPr>
              <a:t>Zašto onda nismo merili na još dužim intervalima, pogotovo kada je reč o merenju aktivne energije? Na 15 minuta se dobija 75 ppm u odnosu na opseg merenja. To je već jako lep rezultat. Zašto ga ne bismo još smanjili, da bude još bolji?!</a:t>
            </a:r>
            <a:endParaRPr lang="en-US" dirty="0">
              <a:latin typeface="Times New Roman" panose="02020603050405020304" pitchFamily="18" charset="0"/>
              <a:cs typeface="Times New Roman" panose="02020603050405020304" pitchFamily="18" charset="0"/>
            </a:endParaRPr>
          </a:p>
          <a:p>
            <a:endParaRPr lang="sr-Latn-RS" dirty="0">
              <a:latin typeface="Times New Roman" panose="02020603050405020304" pitchFamily="18" charset="0"/>
              <a:cs typeface="Times New Roman" panose="02020603050405020304" pitchFamily="18" charset="0"/>
            </a:endParaRPr>
          </a:p>
          <a:p>
            <a:r>
              <a:rPr lang="sr-Latn-RS" dirty="0">
                <a:latin typeface="Times New Roman" panose="02020603050405020304" pitchFamily="18" charset="0"/>
                <a:cs typeface="Times New Roman" panose="02020603050405020304" pitchFamily="18" charset="0"/>
              </a:rPr>
              <a:t>Zato što je za tačnost, pored preciznosti bitna i istinitost podataka (pojmovi sa prvih slajdova)! Ustanovljeno je da u uređaju postoji neki sistematski razlog koji pomera rezultate za +/-75 ppm. Greška je ponovljiva, ali nismo bili u stanju da je pouzdano otklonimo. Drugi razlog je što su obavljena ispitivanja samo za prostoperiodični oblik. Ne znamo šta se dešava za neke druge talasne oblike.</a:t>
            </a:r>
          </a:p>
          <a:p>
            <a:endParaRPr lang="sr-Latn-RS" dirty="0">
              <a:latin typeface="Times New Roman" panose="02020603050405020304" pitchFamily="18" charset="0"/>
              <a:cs typeface="Times New Roman" panose="02020603050405020304" pitchFamily="18" charset="0"/>
            </a:endParaRPr>
          </a:p>
          <a:p>
            <a:r>
              <a:rPr lang="sr-Latn-RS" dirty="0">
                <a:latin typeface="Times New Roman" panose="02020603050405020304" pitchFamily="18" charset="0"/>
                <a:cs typeface="Times New Roman" panose="02020603050405020304" pitchFamily="18" charset="0"/>
              </a:rPr>
              <a:t>Zbog postojanja sistematske greške od 75 ppm, nema smisla „čekati“ duže od 15 minuta na rezultate merenja iako bi se tada preciznost spustila ispod utvrđenih 75 ppm.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29</a:t>
            </a:fld>
            <a:endParaRPr lang="en-US" altLang="en-US"/>
          </a:p>
        </p:txBody>
      </p:sp>
    </p:spTree>
    <p:extLst>
      <p:ext uri="{BB962C8B-B14F-4D97-AF65-F5344CB8AC3E}">
        <p14:creationId xmlns:p14="http://schemas.microsoft.com/office/powerpoint/2010/main" val="78102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3: Osnovni pojmovi na koje bih se nakratko osvrnuo su tačnost i preciznost, zatim istinitost, a na kraju pojam sistematskih i slučajnih grešaka. Ovi pojmovi treba da budu jasni konstruktorima mernih uređaja, kao i korisnicima istih. Osim u Metrologiji, u običnom govoru se ne insistira na velikoj razlici između pojmova tačnosti i preciznosti. Da bude zanimljivije, definisan je i pojam istinitosti...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3</a:t>
            </a:fld>
            <a:endParaRPr lang="en-US" altLang="en-US"/>
          </a:p>
        </p:txBody>
      </p:sp>
    </p:spTree>
    <p:extLst>
      <p:ext uri="{BB962C8B-B14F-4D97-AF65-F5344CB8AC3E}">
        <p14:creationId xmlns:p14="http://schemas.microsoft.com/office/powerpoint/2010/main" val="33462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r-Latn-RS" dirty="0">
                <a:latin typeface="Times New Roman" panose="02020603050405020304" pitchFamily="18" charset="0"/>
                <a:cs typeface="Times New Roman" panose="02020603050405020304" pitchFamily="18" charset="0"/>
              </a:rPr>
              <a:t>Slajd 4: Ova slika je preuzeta iz svežeg broja IEEE I&amp;M, iz februara 2021. godine, iako je materijal na osnovu kojeg su definisani pojmovi nešto stariji. Reč je o rečniku pojmova iz Metrologije. Autori rada iz februara 2021. su našli za shodno da još jednom upozore na pogrešno korišćenje pojmova tačnost, preciznost i istinitost, te da umesto gomile sličnih ilustracija koje su nekorektne daju ispravne slike.</a:t>
            </a:r>
          </a:p>
          <a:p>
            <a:r>
              <a:rPr lang="sr-Latn-RS" dirty="0">
                <a:latin typeface="Times New Roman" panose="02020603050405020304" pitchFamily="18" charset="0"/>
                <a:cs typeface="Times New Roman" panose="02020603050405020304" pitchFamily="18" charset="0"/>
              </a:rPr>
              <a:t>Dat je koordinatni sistem sa x osom koja predstavlja Preciznost, a y osom koja predstavlja Istinitost. Jasno je da bi koncentrisanje svih pogodaka u sam centar mete bio cilj gađanja, slično kao što je cilj merenja dobijanje rezultata koji se poklapaju sa stvarnom vrednošću. Kod merenja je problem dodatno komplikovaniji, pošto retko kad znamo šta je prava vrednost – ona ostaje neuhvatljiva!</a:t>
            </a:r>
          </a:p>
          <a:p>
            <a:r>
              <a:rPr lang="sr-Latn-RS" dirty="0">
                <a:latin typeface="Times New Roman" panose="02020603050405020304" pitchFamily="18" charset="0"/>
                <a:cs typeface="Times New Roman" panose="02020603050405020304" pitchFamily="18" charset="0"/>
              </a:rPr>
              <a:t>Krećući se po horizontali udesno, u smeru povećanja preciznosti, možemo intuitivno zaključiti da se smanjenje rasipanja pogodaka odgovara povećanju preciznosti.</a:t>
            </a:r>
          </a:p>
          <a:p>
            <a:r>
              <a:rPr lang="sr-Latn-RS" dirty="0">
                <a:latin typeface="Times New Roman" panose="02020603050405020304" pitchFamily="18" charset="0"/>
                <a:cs typeface="Times New Roman" panose="02020603050405020304" pitchFamily="18" charset="0"/>
              </a:rPr>
              <a:t>Krećući se po vertikali naviše, u smeru povećanja istinitosti, možemo intuitivno zaključiti da smanjenje odstojanja centra (ili težišta) grupe pogodaka od centra mete odgovara povećanju istinitosti.</a:t>
            </a:r>
          </a:p>
          <a:p>
            <a:r>
              <a:rPr lang="sr-Latn-RS" dirty="0">
                <a:latin typeface="Times New Roman" panose="02020603050405020304" pitchFamily="18" charset="0"/>
                <a:cs typeface="Times New Roman" panose="02020603050405020304" pitchFamily="18" charset="0"/>
              </a:rPr>
              <a:t>Tačnost raste kada istovremeno rastu i preciznost i istinitost.</a:t>
            </a:r>
          </a:p>
          <a:p>
            <a:endParaRPr lang="sr-Latn-RS" dirty="0">
              <a:latin typeface="Times New Roman" panose="02020603050405020304" pitchFamily="18" charset="0"/>
              <a:cs typeface="Times New Roman" panose="02020603050405020304" pitchFamily="18" charset="0"/>
            </a:endParaRPr>
          </a:p>
          <a:p>
            <a:r>
              <a:rPr lang="sr-Latn-RS" dirty="0">
                <a:latin typeface="Times New Roman" panose="02020603050405020304" pitchFamily="18" charset="0"/>
                <a:cs typeface="Times New Roman" panose="02020603050405020304" pitchFamily="18" charset="0"/>
              </a:rPr>
              <a:t>Najbolja situacija je prikazana na slici gore desno. Tu imamo dobro grupisanje pogodaka u sami centar mete.</a:t>
            </a:r>
          </a:p>
          <a:p>
            <a:r>
              <a:rPr lang="sr-Latn-RS" dirty="0">
                <a:latin typeface="Times New Roman" panose="02020603050405020304" pitchFamily="18" charset="0"/>
                <a:cs typeface="Times New Roman" panose="02020603050405020304" pitchFamily="18" charset="0"/>
              </a:rPr>
              <a:t>Sledeća situacija, prikazana dole desno, ima istu preciznost, ali lošiju istinitost. Korisnici vatrenog oružja, sportisti, lovci ili vojnici, bi rekli da je ovo dobra slika, da postoji neka greška ili u načinu nišanjenja ili u nišanskim spravama. Nakon prepoznavanja i korigovanja uzroka koji izaziva dislokaciju pogodaka iz centra mete, u sledećoj seriji se očekuje situacija kao na meti gore desno.</a:t>
            </a:r>
          </a:p>
          <a:p>
            <a:r>
              <a:rPr lang="sr-Latn-RS" dirty="0">
                <a:latin typeface="Times New Roman" panose="02020603050405020304" pitchFamily="18" charset="0"/>
                <a:cs typeface="Times New Roman" panose="02020603050405020304" pitchFamily="18" charset="0"/>
              </a:rPr>
              <a:t>Mete u levoj polovini ekrana odgovaraju situaciji gde imamo malu preciznost, stim da je u gornjoj meti bolja istinitost, budući da se pogoci rasipaju ravnomerno oko centra mete.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4</a:t>
            </a:fld>
            <a:endParaRPr lang="en-US" altLang="en-US"/>
          </a:p>
        </p:txBody>
      </p:sp>
    </p:spTree>
    <p:extLst>
      <p:ext uri="{BB962C8B-B14F-4D97-AF65-F5344CB8AC3E}">
        <p14:creationId xmlns:p14="http://schemas.microsoft.com/office/powerpoint/2010/main" val="247276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5:</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5</a:t>
            </a:fld>
            <a:endParaRPr lang="en-US" altLang="en-US"/>
          </a:p>
        </p:txBody>
      </p:sp>
    </p:spTree>
    <p:extLst>
      <p:ext uri="{BB962C8B-B14F-4D97-AF65-F5344CB8AC3E}">
        <p14:creationId xmlns:p14="http://schemas.microsoft.com/office/powerpoint/2010/main" val="81487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6: Ovde je dat grafički prikaz, rekao bih jednodimenzioni, za razliku od prethodne slike koja je bila dvodimenziona. Na x osi je merena veličina, a na y osi je distribucija verovatnoće. Vref je referentna vrednost, ono što bismo trebali da izmerimo. Ako ponavljamo merenja, možemo dobiti rezultate koji se rasipaju na način kako je to prikazano zvonastom krivom. Srednja vrednost skupa izmerenih vrednosti je nešto što ćemo smatrati za jedinstvenu vrednost koju ćemo iskazati kao komponentu rezultata merenja. Razlika između srednje vrednosti serije rezultata i referentne vrednosti je posledica prisustva sistematske greške merenja. Konstruktori uređaja i mernih metoda se trude da prepoznaju uzroke sistematskih grešaka i da ih u što većoj meri otklone. Rasipanje rezultata u okviru serije merenja se pripisuje delovanju slučajnih grešaka, na koje nismo u stanju da utičemo, pa ih jednostavno prihvatamo i eventualno se „borimo“ protiv njih usrednjavanjem rezultata serije merenja.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6</a:t>
            </a:fld>
            <a:endParaRPr lang="en-US" altLang="en-US"/>
          </a:p>
        </p:txBody>
      </p:sp>
    </p:spTree>
    <p:extLst>
      <p:ext uri="{BB962C8B-B14F-4D97-AF65-F5344CB8AC3E}">
        <p14:creationId xmlns:p14="http://schemas.microsoft.com/office/powerpoint/2010/main" val="423573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7: Zašto sam se odlučio za ceo ovaj uvod i osvrt na važne termine iz Metrologije?</a:t>
            </a:r>
          </a:p>
          <a:p>
            <a:endParaRPr lang="sr-Latn-RS" dirty="0">
              <a:latin typeface="Times New Roman" panose="02020603050405020304" pitchFamily="18" charset="0"/>
              <a:cs typeface="Times New Roman" panose="02020603050405020304" pitchFamily="18" charset="0"/>
            </a:endParaRPr>
          </a:p>
          <a:p>
            <a:r>
              <a:rPr lang="sr-Latn-RS" dirty="0">
                <a:latin typeface="Times New Roman" panose="02020603050405020304" pitchFamily="18" charset="0"/>
                <a:cs typeface="Times New Roman" panose="02020603050405020304" pitchFamily="18" charset="0"/>
              </a:rPr>
              <a:t>Svi bi hteli da imaju što preciznije i što istinitije rezultate merenja, što daje za rezultat sve tačnije merenje.</a:t>
            </a:r>
          </a:p>
          <a:p>
            <a:r>
              <a:rPr lang="sr-Latn-RS" dirty="0">
                <a:latin typeface="Times New Roman" panose="02020603050405020304" pitchFamily="18" charset="0"/>
                <a:cs typeface="Times New Roman" panose="02020603050405020304" pitchFamily="18" charset="0"/>
              </a:rPr>
              <a:t>Metode o kojima će dalje biti reči se upravo vode obrnutim zamislima. Kreće se od situacije gde je preciznost vrlo mala, a onda se usrednjavanjem pokušava povećati do željenog nivoa.</a:t>
            </a:r>
          </a:p>
          <a:p>
            <a:r>
              <a:rPr lang="sr-Latn-RS" dirty="0">
                <a:latin typeface="Times New Roman" panose="02020603050405020304" pitchFamily="18" charset="0"/>
                <a:cs typeface="Times New Roman" panose="02020603050405020304" pitchFamily="18" charset="0"/>
              </a:rPr>
              <a:t>Kada je preciznost mala, mogli bismo reći da imamo šum u rezultatima merenja, dakle na izlazu iz mernog sistema.</a:t>
            </a:r>
          </a:p>
          <a:p>
            <a:r>
              <a:rPr lang="sr-Latn-RS" dirty="0">
                <a:latin typeface="Times New Roman" panose="02020603050405020304" pitchFamily="18" charset="0"/>
                <a:cs typeface="Times New Roman" panose="02020603050405020304" pitchFamily="18" charset="0"/>
              </a:rPr>
              <a:t>U metodama o kojima će dalje biti reči, namerno se dodaje šum na samom ulazu. Taj šum mora da ima određene osobine, kako bi se usrednjavanjem pojedinačnih rezultata merenja poboljšale metrološke performanse sistema.</a:t>
            </a: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7</a:t>
            </a:fld>
            <a:endParaRPr lang="en-US" altLang="en-US"/>
          </a:p>
        </p:txBody>
      </p:sp>
    </p:spTree>
    <p:extLst>
      <p:ext uri="{BB962C8B-B14F-4D97-AF65-F5344CB8AC3E}">
        <p14:creationId xmlns:p14="http://schemas.microsoft.com/office/powerpoint/2010/main" val="43010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8: Stochasic computing je pojam poznat već 50+ godina.</a:t>
            </a:r>
          </a:p>
          <a:p>
            <a:r>
              <a:rPr lang="sr-Latn-RS" dirty="0">
                <a:latin typeface="Times New Roman" panose="02020603050405020304" pitchFamily="18" charset="0"/>
                <a:cs typeface="Times New Roman" panose="02020603050405020304" pitchFamily="18" charset="0"/>
              </a:rPr>
              <a:t>Osnove je postavio von Neumann 1956. godine, a Gaines je krajem 60ih godina XX veka krenuo u primenu stohastike na vršenje računskih operacija.</a:t>
            </a:r>
          </a:p>
          <a:p>
            <a:r>
              <a:rPr lang="sr-Latn-RS" dirty="0">
                <a:latin typeface="Times New Roman" panose="02020603050405020304" pitchFamily="18" charset="0"/>
                <a:cs typeface="Times New Roman" panose="02020603050405020304" pitchFamily="18" charset="0"/>
              </a:rPr>
              <a:t>Kod Stochastic computing-a operand je povorka impulsa, a informacija je utisnuta u nule i jedinice, tako da je vrednost operanda (od 0 do 1) utisnuta u verovatnoću pojavljivanja jedinice u povorci impulsa.</a:t>
            </a:r>
          </a:p>
          <a:p>
            <a:r>
              <a:rPr lang="sr-Latn-RS" dirty="0">
                <a:latin typeface="Times New Roman" panose="02020603050405020304" pitchFamily="18" charset="0"/>
                <a:cs typeface="Times New Roman" panose="02020603050405020304" pitchFamily="18" charset="0"/>
              </a:rPr>
              <a:t>Prvo je bilo potrebno smisliti postupak pretvaranja veličina nad kojima želimo da vršimo računanja u povorku impulsa.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8</a:t>
            </a:fld>
            <a:endParaRPr lang="en-US" altLang="en-US"/>
          </a:p>
        </p:txBody>
      </p:sp>
    </p:spTree>
    <p:extLst>
      <p:ext uri="{BB962C8B-B14F-4D97-AF65-F5344CB8AC3E}">
        <p14:creationId xmlns:p14="http://schemas.microsoft.com/office/powerpoint/2010/main" val="398993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latin typeface="Times New Roman" panose="02020603050405020304" pitchFamily="18" charset="0"/>
                <a:cs typeface="Times New Roman" panose="02020603050405020304" pitchFamily="18" charset="0"/>
              </a:rPr>
              <a:t>Slajd 9: Ako je reč o analognoj veličini (napon), pretvaranje u povorku impulsa se vrši primenom analognog komparatora koji ulaznu veličinu poredi sa specijalno generisnim šumom. Opseg ulazne veličine treba da se poklapa sa opsegom vrednosti šuma. Šum treba da ima uniformu raspodelu. To znači da su sve vrednosti šuma jednako verovatne. Izlaz analognog komparatora može da ima dve vrednosti koje se nadalje posmatraju kao nule i jedinice. Tako se dobija povorka impulsa kod koje je verovatnoća pojavljivanja jedinice srazmerna vrednosti ulaznog napona u okviru opsega od interesa.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CEFE2B0-DA76-4A3F-A315-D8B43E57959D}" type="slidenum">
              <a:rPr lang="en-US" altLang="en-US" smtClean="0"/>
              <a:pPr>
                <a:defRPr/>
              </a:pPr>
              <a:t>9</a:t>
            </a:fld>
            <a:endParaRPr lang="en-US" altLang="en-US"/>
          </a:p>
        </p:txBody>
      </p:sp>
    </p:spTree>
    <p:extLst>
      <p:ext uri="{BB962C8B-B14F-4D97-AF65-F5344CB8AC3E}">
        <p14:creationId xmlns:p14="http://schemas.microsoft.com/office/powerpoint/2010/main" val="35162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D1B8A8FE-CDE9-4FB0-9FFD-474DFF578398}"/>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ounded Rectangle 10">
            <a:extLst>
              <a:ext uri="{FF2B5EF4-FFF2-40B4-BE49-F238E27FC236}">
                <a16:creationId xmlns:a16="http://schemas.microsoft.com/office/drawing/2014/main" id="{AEA0EC4A-EA4A-4BBF-8229-FE737C26ACF8}"/>
              </a:ext>
            </a:extLst>
          </p:cNvPr>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a:extLst>
              <a:ext uri="{FF2B5EF4-FFF2-40B4-BE49-F238E27FC236}">
                <a16:creationId xmlns:a16="http://schemas.microsoft.com/office/drawing/2014/main" id="{4C6681FD-66B5-43ED-925A-33C78D62B9F1}"/>
              </a:ext>
            </a:extLst>
          </p:cNvPr>
          <p:cNvSpPr>
            <a:spLocks noGrp="1"/>
          </p:cNvSpPr>
          <p:nvPr>
            <p:ph type="dt" sz="half" idx="10"/>
          </p:nvPr>
        </p:nvSpPr>
        <p:spPr/>
        <p:txBody>
          <a:bodyPr/>
          <a:lstStyle>
            <a:lvl1pPr>
              <a:defRPr/>
            </a:lvl1pPr>
          </a:lstStyle>
          <a:p>
            <a:pPr>
              <a:defRPr/>
            </a:pPr>
            <a:fld id="{64B2F9AE-8013-4A2B-AD11-B55BF560ACF0}" type="datetimeFigureOut">
              <a:rPr lang="en-US"/>
              <a:pPr>
                <a:defRPr/>
              </a:pPr>
              <a:t>2021-05-20</a:t>
            </a:fld>
            <a:endParaRPr lang="en-US"/>
          </a:p>
        </p:txBody>
      </p:sp>
      <p:sp>
        <p:nvSpPr>
          <p:cNvPr id="8" name="Footer Placeholder 7">
            <a:extLst>
              <a:ext uri="{FF2B5EF4-FFF2-40B4-BE49-F238E27FC236}">
                <a16:creationId xmlns:a16="http://schemas.microsoft.com/office/drawing/2014/main" id="{5C307A1A-C406-495A-83DD-C0BEF039003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0">
            <a:extLst>
              <a:ext uri="{FF2B5EF4-FFF2-40B4-BE49-F238E27FC236}">
                <a16:creationId xmlns:a16="http://schemas.microsoft.com/office/drawing/2014/main" id="{F8ED0222-96C9-4555-B508-5CD0320ED781}"/>
              </a:ext>
            </a:extLst>
          </p:cNvPr>
          <p:cNvSpPr>
            <a:spLocks noGrp="1"/>
          </p:cNvSpPr>
          <p:nvPr>
            <p:ph type="sldNum" sz="quarter" idx="12"/>
          </p:nvPr>
        </p:nvSpPr>
        <p:spPr/>
        <p:txBody>
          <a:bodyPr/>
          <a:lstStyle>
            <a:lvl1pPr>
              <a:defRPr smtClean="0"/>
            </a:lvl1pPr>
          </a:lstStyle>
          <a:p>
            <a:pPr>
              <a:defRPr/>
            </a:pPr>
            <a:fld id="{771FE948-051A-4121-87B7-0DEDCB22DBA8}" type="slidenum">
              <a:rPr lang="en-US" altLang="en-US"/>
              <a:pPr>
                <a:defRPr/>
              </a:pPr>
              <a:t>‹#›</a:t>
            </a:fld>
            <a:endParaRPr lang="en-US" altLang="en-US"/>
          </a:p>
        </p:txBody>
      </p:sp>
    </p:spTree>
    <p:extLst>
      <p:ext uri="{BB962C8B-B14F-4D97-AF65-F5344CB8AC3E}">
        <p14:creationId xmlns:p14="http://schemas.microsoft.com/office/powerpoint/2010/main" val="291752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1B129947-D83C-413E-865E-C8F6A8FCECC5}"/>
              </a:ext>
            </a:extLst>
          </p:cNvPr>
          <p:cNvSpPr>
            <a:spLocks noGrp="1"/>
          </p:cNvSpPr>
          <p:nvPr>
            <p:ph type="dt" sz="half" idx="10"/>
          </p:nvPr>
        </p:nvSpPr>
        <p:spPr/>
        <p:txBody>
          <a:bodyPr/>
          <a:lstStyle>
            <a:lvl1pPr>
              <a:defRPr/>
            </a:lvl1pPr>
          </a:lstStyle>
          <a:p>
            <a:pPr>
              <a:defRPr/>
            </a:pPr>
            <a:fld id="{37DA6FC4-2A31-4680-9182-CE6EB58512F9}" type="datetimeFigureOut">
              <a:rPr lang="en-US"/>
              <a:pPr>
                <a:defRPr/>
              </a:pPr>
              <a:t>2021-05-20</a:t>
            </a:fld>
            <a:endParaRPr lang="en-US"/>
          </a:p>
        </p:txBody>
      </p:sp>
      <p:sp>
        <p:nvSpPr>
          <p:cNvPr id="5" name="Footer Placeholder 17">
            <a:extLst>
              <a:ext uri="{FF2B5EF4-FFF2-40B4-BE49-F238E27FC236}">
                <a16:creationId xmlns:a16="http://schemas.microsoft.com/office/drawing/2014/main" id="{100A75C7-9612-45E1-B49F-5F023E8475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BD4843B3-1AE1-461A-827D-C64F6C66E404}"/>
              </a:ext>
            </a:extLst>
          </p:cNvPr>
          <p:cNvSpPr>
            <a:spLocks noGrp="1"/>
          </p:cNvSpPr>
          <p:nvPr>
            <p:ph type="sldNum" sz="quarter" idx="12"/>
          </p:nvPr>
        </p:nvSpPr>
        <p:spPr/>
        <p:txBody>
          <a:bodyPr/>
          <a:lstStyle>
            <a:lvl1pPr>
              <a:defRPr/>
            </a:lvl1pPr>
          </a:lstStyle>
          <a:p>
            <a:pPr>
              <a:defRPr/>
            </a:pPr>
            <a:fld id="{8B298527-2CE0-4522-8823-675D8434C0C9}" type="slidenum">
              <a:rPr lang="en-US" altLang="en-US"/>
              <a:pPr>
                <a:defRPr/>
              </a:pPr>
              <a:t>‹#›</a:t>
            </a:fld>
            <a:endParaRPr lang="en-US" altLang="en-US"/>
          </a:p>
        </p:txBody>
      </p:sp>
    </p:spTree>
    <p:extLst>
      <p:ext uri="{BB962C8B-B14F-4D97-AF65-F5344CB8AC3E}">
        <p14:creationId xmlns:p14="http://schemas.microsoft.com/office/powerpoint/2010/main" val="268851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B4FF8953-580C-4A5B-99CE-2E97DFCDC61B}"/>
              </a:ext>
            </a:extLst>
          </p:cNvPr>
          <p:cNvSpPr>
            <a:spLocks noGrp="1"/>
          </p:cNvSpPr>
          <p:nvPr>
            <p:ph type="dt" sz="half" idx="10"/>
          </p:nvPr>
        </p:nvSpPr>
        <p:spPr/>
        <p:txBody>
          <a:bodyPr/>
          <a:lstStyle>
            <a:lvl1pPr>
              <a:defRPr/>
            </a:lvl1pPr>
          </a:lstStyle>
          <a:p>
            <a:pPr>
              <a:defRPr/>
            </a:pPr>
            <a:fld id="{D6090E13-7C35-4472-9CDB-566E76798085}" type="datetimeFigureOut">
              <a:rPr lang="en-US"/>
              <a:pPr>
                <a:defRPr/>
              </a:pPr>
              <a:t>2021-05-20</a:t>
            </a:fld>
            <a:endParaRPr lang="en-US"/>
          </a:p>
        </p:txBody>
      </p:sp>
      <p:sp>
        <p:nvSpPr>
          <p:cNvPr id="5" name="Footer Placeholder 17">
            <a:extLst>
              <a:ext uri="{FF2B5EF4-FFF2-40B4-BE49-F238E27FC236}">
                <a16:creationId xmlns:a16="http://schemas.microsoft.com/office/drawing/2014/main" id="{037CA7AC-7560-4A95-9E30-BE6A082407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DED6969D-59A2-46B9-AA3B-23DA593B7C95}"/>
              </a:ext>
            </a:extLst>
          </p:cNvPr>
          <p:cNvSpPr>
            <a:spLocks noGrp="1"/>
          </p:cNvSpPr>
          <p:nvPr>
            <p:ph type="sldNum" sz="quarter" idx="12"/>
          </p:nvPr>
        </p:nvSpPr>
        <p:spPr/>
        <p:txBody>
          <a:bodyPr/>
          <a:lstStyle>
            <a:lvl1pPr>
              <a:defRPr/>
            </a:lvl1pPr>
          </a:lstStyle>
          <a:p>
            <a:pPr>
              <a:defRPr/>
            </a:pPr>
            <a:fld id="{756DEBE2-AA09-4461-B056-57F06E5069D4}" type="slidenum">
              <a:rPr lang="en-US" altLang="en-US"/>
              <a:pPr>
                <a:defRPr/>
              </a:pPr>
              <a:t>‹#›</a:t>
            </a:fld>
            <a:endParaRPr lang="en-US" altLang="en-US"/>
          </a:p>
        </p:txBody>
      </p:sp>
    </p:spTree>
    <p:extLst>
      <p:ext uri="{BB962C8B-B14F-4D97-AF65-F5344CB8AC3E}">
        <p14:creationId xmlns:p14="http://schemas.microsoft.com/office/powerpoint/2010/main" val="150989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1A746AC3-EB6B-4D00-A148-8C19E4910AF0}"/>
              </a:ext>
            </a:extLst>
          </p:cNvPr>
          <p:cNvSpPr>
            <a:spLocks noGrp="1"/>
          </p:cNvSpPr>
          <p:nvPr>
            <p:ph type="dt" sz="half" idx="10"/>
          </p:nvPr>
        </p:nvSpPr>
        <p:spPr/>
        <p:txBody>
          <a:bodyPr/>
          <a:lstStyle>
            <a:lvl1pPr>
              <a:defRPr/>
            </a:lvl1pPr>
          </a:lstStyle>
          <a:p>
            <a:pPr>
              <a:defRPr/>
            </a:pPr>
            <a:fld id="{1E92727B-2E18-4526-A19D-F1D0DBEE1778}" type="datetimeFigureOut">
              <a:rPr lang="en-US"/>
              <a:pPr>
                <a:defRPr/>
              </a:pPr>
              <a:t>2021-05-20</a:t>
            </a:fld>
            <a:endParaRPr lang="en-US"/>
          </a:p>
        </p:txBody>
      </p:sp>
      <p:sp>
        <p:nvSpPr>
          <p:cNvPr id="5" name="Footer Placeholder 17">
            <a:extLst>
              <a:ext uri="{FF2B5EF4-FFF2-40B4-BE49-F238E27FC236}">
                <a16:creationId xmlns:a16="http://schemas.microsoft.com/office/drawing/2014/main" id="{FB9A5C40-5F10-468F-AB9D-0999EE3AA0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1E47E057-A274-4038-9ECB-1511B2B0BC01}"/>
              </a:ext>
            </a:extLst>
          </p:cNvPr>
          <p:cNvSpPr>
            <a:spLocks noGrp="1"/>
          </p:cNvSpPr>
          <p:nvPr>
            <p:ph type="sldNum" sz="quarter" idx="12"/>
          </p:nvPr>
        </p:nvSpPr>
        <p:spPr/>
        <p:txBody>
          <a:bodyPr/>
          <a:lstStyle>
            <a:lvl1pPr>
              <a:defRPr/>
            </a:lvl1pPr>
          </a:lstStyle>
          <a:p>
            <a:pPr>
              <a:defRPr/>
            </a:pPr>
            <a:fld id="{679E1C98-A922-4CAA-9E31-39F92C35F34A}" type="slidenum">
              <a:rPr lang="en-US" altLang="en-US"/>
              <a:pPr>
                <a:defRPr/>
              </a:pPr>
              <a:t>‹#›</a:t>
            </a:fld>
            <a:endParaRPr lang="en-US" altLang="en-US"/>
          </a:p>
        </p:txBody>
      </p:sp>
    </p:spTree>
    <p:extLst>
      <p:ext uri="{BB962C8B-B14F-4D97-AF65-F5344CB8AC3E}">
        <p14:creationId xmlns:p14="http://schemas.microsoft.com/office/powerpoint/2010/main" val="51383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2A9319A7-E395-488A-9BAB-4F70C69BF556}"/>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ounded Rectangle 10">
            <a:extLst>
              <a:ext uri="{FF2B5EF4-FFF2-40B4-BE49-F238E27FC236}">
                <a16:creationId xmlns:a16="http://schemas.microsoft.com/office/drawing/2014/main" id="{6F0A01C2-2EFB-4723-8DAF-DDE480617FBE}"/>
              </a:ext>
            </a:extLst>
          </p:cNvPr>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2F62C481-887D-4E84-ACA6-9F250CB13059}"/>
              </a:ext>
            </a:extLst>
          </p:cNvPr>
          <p:cNvSpPr>
            <a:spLocks noGrp="1"/>
          </p:cNvSpPr>
          <p:nvPr>
            <p:ph type="dt" sz="half" idx="10"/>
          </p:nvPr>
        </p:nvSpPr>
        <p:spPr/>
        <p:txBody>
          <a:bodyPr/>
          <a:lstStyle>
            <a:lvl1pPr>
              <a:defRPr/>
            </a:lvl1pPr>
          </a:lstStyle>
          <a:p>
            <a:pPr>
              <a:defRPr/>
            </a:pPr>
            <a:fld id="{2432BC54-A6A6-4A8A-9C05-3C7D1920484D}" type="datetimeFigureOut">
              <a:rPr lang="en-US"/>
              <a:pPr>
                <a:defRPr/>
              </a:pPr>
              <a:t>2021-05-20</a:t>
            </a:fld>
            <a:endParaRPr lang="en-US"/>
          </a:p>
        </p:txBody>
      </p:sp>
      <p:sp>
        <p:nvSpPr>
          <p:cNvPr id="7" name="Footer Placeholder 4">
            <a:extLst>
              <a:ext uri="{FF2B5EF4-FFF2-40B4-BE49-F238E27FC236}">
                <a16:creationId xmlns:a16="http://schemas.microsoft.com/office/drawing/2014/main" id="{BB08D354-A29D-4F37-95D1-4CC233E9B4E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68AA325-80E2-4FF5-82EE-B370E4632FA3}"/>
              </a:ext>
            </a:extLst>
          </p:cNvPr>
          <p:cNvSpPr>
            <a:spLocks noGrp="1"/>
          </p:cNvSpPr>
          <p:nvPr>
            <p:ph type="sldNum" sz="quarter" idx="12"/>
          </p:nvPr>
        </p:nvSpPr>
        <p:spPr/>
        <p:txBody>
          <a:bodyPr/>
          <a:lstStyle>
            <a:lvl1pPr>
              <a:defRPr smtClean="0"/>
            </a:lvl1pPr>
          </a:lstStyle>
          <a:p>
            <a:pPr>
              <a:defRPr/>
            </a:pPr>
            <a:fld id="{9444C4B8-A022-4E93-88E2-37390D43A313}" type="slidenum">
              <a:rPr lang="en-US" altLang="en-US"/>
              <a:pPr>
                <a:defRPr/>
              </a:pPr>
              <a:t>‹#›</a:t>
            </a:fld>
            <a:endParaRPr lang="en-US" altLang="en-US"/>
          </a:p>
        </p:txBody>
      </p:sp>
    </p:spTree>
    <p:extLst>
      <p:ext uri="{BB962C8B-B14F-4D97-AF65-F5344CB8AC3E}">
        <p14:creationId xmlns:p14="http://schemas.microsoft.com/office/powerpoint/2010/main" val="185736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17D6F29F-86E1-4C59-B7FE-F48E65536E8C}"/>
              </a:ext>
            </a:extLst>
          </p:cNvPr>
          <p:cNvSpPr>
            <a:spLocks noGrp="1"/>
          </p:cNvSpPr>
          <p:nvPr>
            <p:ph type="dt" sz="half" idx="10"/>
          </p:nvPr>
        </p:nvSpPr>
        <p:spPr/>
        <p:txBody>
          <a:bodyPr/>
          <a:lstStyle>
            <a:lvl1pPr>
              <a:defRPr/>
            </a:lvl1pPr>
          </a:lstStyle>
          <a:p>
            <a:pPr>
              <a:defRPr/>
            </a:pPr>
            <a:fld id="{7F9A46A9-61ED-4545-818C-F68C05800220}" type="datetimeFigureOut">
              <a:rPr lang="en-US"/>
              <a:pPr>
                <a:defRPr/>
              </a:pPr>
              <a:t>2021-05-20</a:t>
            </a:fld>
            <a:endParaRPr lang="en-US"/>
          </a:p>
        </p:txBody>
      </p:sp>
      <p:sp>
        <p:nvSpPr>
          <p:cNvPr id="6" name="Footer Placeholder 17">
            <a:extLst>
              <a:ext uri="{FF2B5EF4-FFF2-40B4-BE49-F238E27FC236}">
                <a16:creationId xmlns:a16="http://schemas.microsoft.com/office/drawing/2014/main" id="{723ED03C-77A3-4015-9C62-13547EF8AB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03B77050-9F5F-4F84-B3D2-3CD0E2846CAA}"/>
              </a:ext>
            </a:extLst>
          </p:cNvPr>
          <p:cNvSpPr>
            <a:spLocks noGrp="1"/>
          </p:cNvSpPr>
          <p:nvPr>
            <p:ph type="sldNum" sz="quarter" idx="12"/>
          </p:nvPr>
        </p:nvSpPr>
        <p:spPr/>
        <p:txBody>
          <a:bodyPr/>
          <a:lstStyle>
            <a:lvl1pPr>
              <a:defRPr/>
            </a:lvl1pPr>
          </a:lstStyle>
          <a:p>
            <a:pPr>
              <a:defRPr/>
            </a:pPr>
            <a:fld id="{B1A5102D-4812-400F-B27B-99E0EC3E5CA9}" type="slidenum">
              <a:rPr lang="en-US" altLang="en-US"/>
              <a:pPr>
                <a:defRPr/>
              </a:pPr>
              <a:t>‹#›</a:t>
            </a:fld>
            <a:endParaRPr lang="en-US" altLang="en-US"/>
          </a:p>
        </p:txBody>
      </p:sp>
    </p:spTree>
    <p:extLst>
      <p:ext uri="{BB962C8B-B14F-4D97-AF65-F5344CB8AC3E}">
        <p14:creationId xmlns:p14="http://schemas.microsoft.com/office/powerpoint/2010/main" val="9949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a:extLst>
              <a:ext uri="{FF2B5EF4-FFF2-40B4-BE49-F238E27FC236}">
                <a16:creationId xmlns:a16="http://schemas.microsoft.com/office/drawing/2014/main" id="{034A159B-E279-4CA5-A334-61BF8B443BD5}"/>
              </a:ext>
            </a:extLst>
          </p:cNvPr>
          <p:cNvSpPr>
            <a:spLocks noGrp="1"/>
          </p:cNvSpPr>
          <p:nvPr>
            <p:ph type="dt" sz="half" idx="10"/>
          </p:nvPr>
        </p:nvSpPr>
        <p:spPr/>
        <p:txBody>
          <a:bodyPr/>
          <a:lstStyle>
            <a:lvl1pPr>
              <a:defRPr/>
            </a:lvl1pPr>
          </a:lstStyle>
          <a:p>
            <a:pPr>
              <a:defRPr/>
            </a:pPr>
            <a:fld id="{7B6C93DF-6025-41F8-A04E-AA9E3CF81852}" type="datetimeFigureOut">
              <a:rPr lang="en-US"/>
              <a:pPr>
                <a:defRPr/>
              </a:pPr>
              <a:t>2021-05-20</a:t>
            </a:fld>
            <a:endParaRPr lang="en-US"/>
          </a:p>
        </p:txBody>
      </p:sp>
      <p:sp>
        <p:nvSpPr>
          <p:cNvPr id="8" name="Footer Placeholder 17">
            <a:extLst>
              <a:ext uri="{FF2B5EF4-FFF2-40B4-BE49-F238E27FC236}">
                <a16:creationId xmlns:a16="http://schemas.microsoft.com/office/drawing/2014/main" id="{50820C0E-160D-4284-87AE-96740E1F319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7A679442-770D-46FB-AE83-6FD6D3D7D156}"/>
              </a:ext>
            </a:extLst>
          </p:cNvPr>
          <p:cNvSpPr>
            <a:spLocks noGrp="1"/>
          </p:cNvSpPr>
          <p:nvPr>
            <p:ph type="sldNum" sz="quarter" idx="12"/>
          </p:nvPr>
        </p:nvSpPr>
        <p:spPr/>
        <p:txBody>
          <a:bodyPr/>
          <a:lstStyle>
            <a:lvl1pPr>
              <a:defRPr/>
            </a:lvl1pPr>
          </a:lstStyle>
          <a:p>
            <a:pPr>
              <a:defRPr/>
            </a:pPr>
            <a:fld id="{5A735E49-A7ED-4E9A-B1E9-AD112C02A55A}" type="slidenum">
              <a:rPr lang="en-US" altLang="en-US"/>
              <a:pPr>
                <a:defRPr/>
              </a:pPr>
              <a:t>‹#›</a:t>
            </a:fld>
            <a:endParaRPr lang="en-US" altLang="en-US"/>
          </a:p>
        </p:txBody>
      </p:sp>
    </p:spTree>
    <p:extLst>
      <p:ext uri="{BB962C8B-B14F-4D97-AF65-F5344CB8AC3E}">
        <p14:creationId xmlns:p14="http://schemas.microsoft.com/office/powerpoint/2010/main" val="382289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a:extLst>
              <a:ext uri="{FF2B5EF4-FFF2-40B4-BE49-F238E27FC236}">
                <a16:creationId xmlns:a16="http://schemas.microsoft.com/office/drawing/2014/main" id="{CE836DA5-3940-4803-A98D-328C8378B292}"/>
              </a:ext>
            </a:extLst>
          </p:cNvPr>
          <p:cNvSpPr>
            <a:spLocks noGrp="1"/>
          </p:cNvSpPr>
          <p:nvPr>
            <p:ph type="dt" sz="half" idx="10"/>
          </p:nvPr>
        </p:nvSpPr>
        <p:spPr/>
        <p:txBody>
          <a:bodyPr/>
          <a:lstStyle>
            <a:lvl1pPr>
              <a:defRPr/>
            </a:lvl1pPr>
          </a:lstStyle>
          <a:p>
            <a:pPr>
              <a:defRPr/>
            </a:pPr>
            <a:fld id="{2783C6EA-2030-4B1A-8759-9397CBE378BF}" type="datetimeFigureOut">
              <a:rPr lang="en-US"/>
              <a:pPr>
                <a:defRPr/>
              </a:pPr>
              <a:t>2021-05-20</a:t>
            </a:fld>
            <a:endParaRPr lang="en-US"/>
          </a:p>
        </p:txBody>
      </p:sp>
      <p:sp>
        <p:nvSpPr>
          <p:cNvPr id="4" name="Footer Placeholder 17">
            <a:extLst>
              <a:ext uri="{FF2B5EF4-FFF2-40B4-BE49-F238E27FC236}">
                <a16:creationId xmlns:a16="http://schemas.microsoft.com/office/drawing/2014/main" id="{C7C2751E-8CE5-4F8D-8418-E9AD5510D6D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E7008F2-C5E6-4586-BD92-A40A7C402DB4}"/>
              </a:ext>
            </a:extLst>
          </p:cNvPr>
          <p:cNvSpPr>
            <a:spLocks noGrp="1"/>
          </p:cNvSpPr>
          <p:nvPr>
            <p:ph type="sldNum" sz="quarter" idx="12"/>
          </p:nvPr>
        </p:nvSpPr>
        <p:spPr/>
        <p:txBody>
          <a:bodyPr/>
          <a:lstStyle>
            <a:lvl1pPr>
              <a:defRPr/>
            </a:lvl1pPr>
          </a:lstStyle>
          <a:p>
            <a:pPr>
              <a:defRPr/>
            </a:pPr>
            <a:fld id="{B74AAD56-4C6F-4B6B-AFE9-AAFEA8635374}" type="slidenum">
              <a:rPr lang="en-US" altLang="en-US"/>
              <a:pPr>
                <a:defRPr/>
              </a:pPr>
              <a:t>‹#›</a:t>
            </a:fld>
            <a:endParaRPr lang="en-US" altLang="en-US"/>
          </a:p>
        </p:txBody>
      </p:sp>
    </p:spTree>
    <p:extLst>
      <p:ext uri="{BB962C8B-B14F-4D97-AF65-F5344CB8AC3E}">
        <p14:creationId xmlns:p14="http://schemas.microsoft.com/office/powerpoint/2010/main" val="223447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7E2E046E-7DF1-4C3C-8A71-217985386586}"/>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a:extLst>
              <a:ext uri="{FF2B5EF4-FFF2-40B4-BE49-F238E27FC236}">
                <a16:creationId xmlns:a16="http://schemas.microsoft.com/office/drawing/2014/main" id="{8AAF6452-8491-4D98-9A9F-DB0174AEC7F7}"/>
              </a:ext>
            </a:extLst>
          </p:cNvPr>
          <p:cNvSpPr>
            <a:spLocks noGrp="1"/>
          </p:cNvSpPr>
          <p:nvPr>
            <p:ph type="dt" sz="half" idx="10"/>
          </p:nvPr>
        </p:nvSpPr>
        <p:spPr/>
        <p:txBody>
          <a:bodyPr/>
          <a:lstStyle>
            <a:lvl1pPr>
              <a:defRPr/>
            </a:lvl1pPr>
          </a:lstStyle>
          <a:p>
            <a:pPr>
              <a:defRPr/>
            </a:pPr>
            <a:fld id="{73E907FA-97B9-424D-8C45-5CB9DEDF164E}" type="datetimeFigureOut">
              <a:rPr lang="en-US"/>
              <a:pPr>
                <a:defRPr/>
              </a:pPr>
              <a:t>2021-05-20</a:t>
            </a:fld>
            <a:endParaRPr lang="en-US"/>
          </a:p>
        </p:txBody>
      </p:sp>
      <p:sp>
        <p:nvSpPr>
          <p:cNvPr id="4" name="Footer Placeholder 2">
            <a:extLst>
              <a:ext uri="{FF2B5EF4-FFF2-40B4-BE49-F238E27FC236}">
                <a16:creationId xmlns:a16="http://schemas.microsoft.com/office/drawing/2014/main" id="{70C6D067-636F-429D-98F7-092C719E85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F6033C6-CD56-482E-A3FB-C0F4811EAFF3}"/>
              </a:ext>
            </a:extLst>
          </p:cNvPr>
          <p:cNvSpPr>
            <a:spLocks noGrp="1"/>
          </p:cNvSpPr>
          <p:nvPr>
            <p:ph type="sldNum" sz="quarter" idx="12"/>
          </p:nvPr>
        </p:nvSpPr>
        <p:spPr/>
        <p:txBody>
          <a:bodyPr/>
          <a:lstStyle>
            <a:lvl1pPr>
              <a:defRPr smtClean="0"/>
            </a:lvl1pPr>
          </a:lstStyle>
          <a:p>
            <a:pPr>
              <a:defRPr/>
            </a:pPr>
            <a:fld id="{A13ED721-D4BB-48DA-887F-C3307488CC97}" type="slidenum">
              <a:rPr lang="en-US" altLang="en-US"/>
              <a:pPr>
                <a:defRPr/>
              </a:pPr>
              <a:t>‹#›</a:t>
            </a:fld>
            <a:endParaRPr lang="en-US" altLang="en-US"/>
          </a:p>
        </p:txBody>
      </p:sp>
    </p:spTree>
    <p:extLst>
      <p:ext uri="{BB962C8B-B14F-4D97-AF65-F5344CB8AC3E}">
        <p14:creationId xmlns:p14="http://schemas.microsoft.com/office/powerpoint/2010/main" val="10718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A38F7EB8-DD59-4325-8056-564B315D2372}"/>
              </a:ext>
            </a:extLst>
          </p:cNvPr>
          <p:cNvSpPr>
            <a:spLocks noGrp="1"/>
          </p:cNvSpPr>
          <p:nvPr>
            <p:ph type="dt" sz="half" idx="10"/>
          </p:nvPr>
        </p:nvSpPr>
        <p:spPr/>
        <p:txBody>
          <a:bodyPr/>
          <a:lstStyle>
            <a:lvl1pPr>
              <a:defRPr/>
            </a:lvl1pPr>
          </a:lstStyle>
          <a:p>
            <a:pPr>
              <a:defRPr/>
            </a:pPr>
            <a:fld id="{26CEC4F4-26F9-4FC6-8954-B0A6E9362BD0}" type="datetimeFigureOut">
              <a:rPr lang="en-US"/>
              <a:pPr>
                <a:defRPr/>
              </a:pPr>
              <a:t>2021-05-20</a:t>
            </a:fld>
            <a:endParaRPr lang="en-US"/>
          </a:p>
        </p:txBody>
      </p:sp>
      <p:sp>
        <p:nvSpPr>
          <p:cNvPr id="6" name="Footer Placeholder 17">
            <a:extLst>
              <a:ext uri="{FF2B5EF4-FFF2-40B4-BE49-F238E27FC236}">
                <a16:creationId xmlns:a16="http://schemas.microsoft.com/office/drawing/2014/main" id="{E792CFE5-6AC5-484D-B358-D7B00C32D1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CF6E9D0A-8D7E-4727-B13F-E620DEDCAB3F}"/>
              </a:ext>
            </a:extLst>
          </p:cNvPr>
          <p:cNvSpPr>
            <a:spLocks noGrp="1"/>
          </p:cNvSpPr>
          <p:nvPr>
            <p:ph type="sldNum" sz="quarter" idx="12"/>
          </p:nvPr>
        </p:nvSpPr>
        <p:spPr/>
        <p:txBody>
          <a:bodyPr/>
          <a:lstStyle>
            <a:lvl1pPr>
              <a:defRPr/>
            </a:lvl1pPr>
          </a:lstStyle>
          <a:p>
            <a:pPr>
              <a:defRPr/>
            </a:pPr>
            <a:fld id="{3F5A6BE3-7652-40B7-B223-411DF908CA02}" type="slidenum">
              <a:rPr lang="en-US" altLang="en-US"/>
              <a:pPr>
                <a:defRPr/>
              </a:pPr>
              <a:t>‹#›</a:t>
            </a:fld>
            <a:endParaRPr lang="en-US" altLang="en-US"/>
          </a:p>
        </p:txBody>
      </p:sp>
    </p:spTree>
    <p:extLst>
      <p:ext uri="{BB962C8B-B14F-4D97-AF65-F5344CB8AC3E}">
        <p14:creationId xmlns:p14="http://schemas.microsoft.com/office/powerpoint/2010/main" val="201806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0C549C94-B3EC-48B7-9F8C-94842434E8FD}"/>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ound Single Corner Rectangle 10">
            <a:extLst>
              <a:ext uri="{FF2B5EF4-FFF2-40B4-BE49-F238E27FC236}">
                <a16:creationId xmlns:a16="http://schemas.microsoft.com/office/drawing/2014/main" id="{99A0129E-3F05-406F-A3FD-2593571B9C6F}"/>
              </a:ext>
            </a:extLst>
          </p:cNvPr>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a:extLst>
              <a:ext uri="{FF2B5EF4-FFF2-40B4-BE49-F238E27FC236}">
                <a16:creationId xmlns:a16="http://schemas.microsoft.com/office/drawing/2014/main" id="{D1769B53-9248-4ADE-BD3E-2E4672832CDE}"/>
              </a:ext>
            </a:extLst>
          </p:cNvPr>
          <p:cNvSpPr>
            <a:spLocks noGrp="1"/>
          </p:cNvSpPr>
          <p:nvPr>
            <p:ph type="dt" sz="half" idx="10"/>
          </p:nvPr>
        </p:nvSpPr>
        <p:spPr/>
        <p:txBody>
          <a:bodyPr/>
          <a:lstStyle>
            <a:lvl1pPr>
              <a:defRPr/>
            </a:lvl1pPr>
          </a:lstStyle>
          <a:p>
            <a:pPr>
              <a:defRPr/>
            </a:pPr>
            <a:fld id="{E6298455-0D6D-4175-A4E0-BF2BE7DC0FED}" type="datetimeFigureOut">
              <a:rPr lang="en-US"/>
              <a:pPr>
                <a:defRPr/>
              </a:pPr>
              <a:t>2021-05-20</a:t>
            </a:fld>
            <a:endParaRPr lang="en-US"/>
          </a:p>
        </p:txBody>
      </p:sp>
      <p:sp>
        <p:nvSpPr>
          <p:cNvPr id="8" name="Footer Placeholder 5">
            <a:extLst>
              <a:ext uri="{FF2B5EF4-FFF2-40B4-BE49-F238E27FC236}">
                <a16:creationId xmlns:a16="http://schemas.microsoft.com/office/drawing/2014/main" id="{7DA1789C-3C92-4130-8C06-060E8C89B15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961ECC9F-715F-4A4A-A05A-799C8873854D}"/>
              </a:ext>
            </a:extLst>
          </p:cNvPr>
          <p:cNvSpPr>
            <a:spLocks noGrp="1"/>
          </p:cNvSpPr>
          <p:nvPr>
            <p:ph type="sldNum" sz="quarter" idx="12"/>
          </p:nvPr>
        </p:nvSpPr>
        <p:spPr/>
        <p:txBody>
          <a:bodyPr/>
          <a:lstStyle>
            <a:lvl1pPr>
              <a:defRPr smtClean="0"/>
            </a:lvl1pPr>
          </a:lstStyle>
          <a:p>
            <a:pPr>
              <a:defRPr/>
            </a:pPr>
            <a:fld id="{E60965ED-C935-49FD-9C61-8161F7490F0C}" type="slidenum">
              <a:rPr lang="en-US" altLang="en-US"/>
              <a:pPr>
                <a:defRPr/>
              </a:pPr>
              <a:t>‹#›</a:t>
            </a:fld>
            <a:endParaRPr lang="en-US" altLang="en-US"/>
          </a:p>
        </p:txBody>
      </p:sp>
    </p:spTree>
    <p:extLst>
      <p:ext uri="{BB962C8B-B14F-4D97-AF65-F5344CB8AC3E}">
        <p14:creationId xmlns:p14="http://schemas.microsoft.com/office/powerpoint/2010/main" val="283215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FD2182E-630B-412F-927F-3BF12B3630F4}"/>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a:extLst>
              <a:ext uri="{FF2B5EF4-FFF2-40B4-BE49-F238E27FC236}">
                <a16:creationId xmlns:a16="http://schemas.microsoft.com/office/drawing/2014/main" id="{90B50A53-4BA2-4ED4-868D-5B3C0567D254}"/>
              </a:ext>
            </a:extLst>
          </p:cNvPr>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Placeholder 12">
            <a:extLst>
              <a:ext uri="{FF2B5EF4-FFF2-40B4-BE49-F238E27FC236}">
                <a16:creationId xmlns:a16="http://schemas.microsoft.com/office/drawing/2014/main" id="{8F9942FA-CACE-4171-8D71-06301645D567}"/>
              </a:ext>
            </a:extLst>
          </p:cNvPr>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1031" name="Text Placeholder 3">
            <a:extLst>
              <a:ext uri="{FF2B5EF4-FFF2-40B4-BE49-F238E27FC236}">
                <a16:creationId xmlns:a16="http://schemas.microsoft.com/office/drawing/2014/main" id="{20DC5B09-EEBE-4183-9CE0-462705A68462}"/>
              </a:ext>
            </a:extLst>
          </p:cNvPr>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Date Placeholder 24">
            <a:extLst>
              <a:ext uri="{FF2B5EF4-FFF2-40B4-BE49-F238E27FC236}">
                <a16:creationId xmlns:a16="http://schemas.microsoft.com/office/drawing/2014/main" id="{14423A33-3984-4314-AAD0-459F4EB023AF}"/>
              </a:ext>
            </a:extLst>
          </p:cNvPr>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D6271EFA-BA41-434D-877B-AC25BECAF489}" type="datetimeFigureOut">
              <a:rPr lang="en-US"/>
              <a:pPr>
                <a:defRPr/>
              </a:pPr>
              <a:t>2021-05-20</a:t>
            </a:fld>
            <a:endParaRPr lang="en-US"/>
          </a:p>
        </p:txBody>
      </p:sp>
      <p:sp>
        <p:nvSpPr>
          <p:cNvPr id="18" name="Footer Placeholder 17">
            <a:extLst>
              <a:ext uri="{FF2B5EF4-FFF2-40B4-BE49-F238E27FC236}">
                <a16:creationId xmlns:a16="http://schemas.microsoft.com/office/drawing/2014/main" id="{268F1C94-E39A-478C-8B42-0D5ED6FE8475}"/>
              </a:ext>
            </a:extLst>
          </p:cNvPr>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US"/>
          </a:p>
        </p:txBody>
      </p:sp>
      <p:sp>
        <p:nvSpPr>
          <p:cNvPr id="5" name="Slide Number Placeholder 4">
            <a:extLst>
              <a:ext uri="{FF2B5EF4-FFF2-40B4-BE49-F238E27FC236}">
                <a16:creationId xmlns:a16="http://schemas.microsoft.com/office/drawing/2014/main" id="{44A7C059-8F69-4E41-A0B0-EEA99B4690FF}"/>
              </a:ext>
            </a:extLst>
          </p:cNvPr>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rgbClr val="A7A399"/>
                </a:solidFill>
                <a:latin typeface="Verdana" panose="020B0604030504040204" pitchFamily="34" charset="0"/>
              </a:defRPr>
            </a:lvl1pPr>
          </a:lstStyle>
          <a:p>
            <a:pPr>
              <a:defRPr/>
            </a:pPr>
            <a:fld id="{9E7A7C1E-CA9C-4FA8-8C0C-2759C73B89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6" r:id="rId1"/>
    <p:sldLayoutId id="2147483859" r:id="rId2"/>
    <p:sldLayoutId id="2147483867" r:id="rId3"/>
    <p:sldLayoutId id="2147483860" r:id="rId4"/>
    <p:sldLayoutId id="2147483861" r:id="rId5"/>
    <p:sldLayoutId id="2147483862" r:id="rId6"/>
    <p:sldLayoutId id="2147483868" r:id="rId7"/>
    <p:sldLayoutId id="2147483863" r:id="rId8"/>
    <p:sldLayoutId id="2147483869" r:id="rId9"/>
    <p:sldLayoutId id="2147483864" r:id="rId10"/>
    <p:sldLayoutId id="2147483865"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anose="020B0604030504040204" pitchFamily="34" charset="0"/>
        </a:defRPr>
      </a:lvl2pPr>
      <a:lvl3pPr algn="l" rtl="0" eaLnBrk="0" fontAlgn="base" hangingPunct="0">
        <a:spcBef>
          <a:spcPct val="0"/>
        </a:spcBef>
        <a:spcAft>
          <a:spcPct val="0"/>
        </a:spcAft>
        <a:defRPr sz="3600" b="1">
          <a:solidFill>
            <a:srgbClr val="FF8D3E"/>
          </a:solidFill>
          <a:latin typeface="Verdana" panose="020B0604030504040204" pitchFamily="34" charset="0"/>
        </a:defRPr>
      </a:lvl3pPr>
      <a:lvl4pPr algn="l" rtl="0" eaLnBrk="0" fontAlgn="base" hangingPunct="0">
        <a:spcBef>
          <a:spcPct val="0"/>
        </a:spcBef>
        <a:spcAft>
          <a:spcPct val="0"/>
        </a:spcAft>
        <a:defRPr sz="3600" b="1">
          <a:solidFill>
            <a:srgbClr val="FF8D3E"/>
          </a:solidFill>
          <a:latin typeface="Verdana" panose="020B0604030504040204" pitchFamily="34" charset="0"/>
        </a:defRPr>
      </a:lvl4pPr>
      <a:lvl5pPr algn="l" rtl="0" eaLnBrk="0" fontAlgn="base" hangingPunct="0">
        <a:spcBef>
          <a:spcPct val="0"/>
        </a:spcBef>
        <a:spcAft>
          <a:spcPct val="0"/>
        </a:spcAft>
        <a:defRPr sz="3600" b="1">
          <a:solidFill>
            <a:srgbClr val="FF8D3E"/>
          </a:solidFill>
          <a:latin typeface="Verdana" panose="020B0604030504040204" pitchFamily="34" charset="0"/>
        </a:defRPr>
      </a:lvl5pPr>
      <a:lvl6pPr marL="457200" algn="l" rtl="0" fontAlgn="base">
        <a:spcBef>
          <a:spcPct val="0"/>
        </a:spcBef>
        <a:spcAft>
          <a:spcPct val="0"/>
        </a:spcAft>
        <a:defRPr sz="3600" b="1">
          <a:solidFill>
            <a:srgbClr val="FF8D3E"/>
          </a:solidFill>
          <a:latin typeface="Verdana" panose="020B0604030504040204" pitchFamily="34" charset="0"/>
        </a:defRPr>
      </a:lvl6pPr>
      <a:lvl7pPr marL="914400" algn="l" rtl="0" fontAlgn="base">
        <a:spcBef>
          <a:spcPct val="0"/>
        </a:spcBef>
        <a:spcAft>
          <a:spcPct val="0"/>
        </a:spcAft>
        <a:defRPr sz="3600" b="1">
          <a:solidFill>
            <a:srgbClr val="FF8D3E"/>
          </a:solidFill>
          <a:latin typeface="Verdana" panose="020B0604030504040204" pitchFamily="34" charset="0"/>
        </a:defRPr>
      </a:lvl7pPr>
      <a:lvl8pPr marL="1371600" algn="l" rtl="0" fontAlgn="base">
        <a:spcBef>
          <a:spcPct val="0"/>
        </a:spcBef>
        <a:spcAft>
          <a:spcPct val="0"/>
        </a:spcAft>
        <a:defRPr sz="3600" b="1">
          <a:solidFill>
            <a:srgbClr val="FF8D3E"/>
          </a:solidFill>
          <a:latin typeface="Verdana" panose="020B0604030504040204" pitchFamily="34" charset="0"/>
        </a:defRPr>
      </a:lvl8pPr>
      <a:lvl9pPr marL="1828800" algn="l" rtl="0" fontAlgn="base">
        <a:spcBef>
          <a:spcPct val="0"/>
        </a:spcBef>
        <a:spcAft>
          <a:spcPct val="0"/>
        </a:spcAft>
        <a:defRPr sz="3600" b="1">
          <a:solidFill>
            <a:srgbClr val="FF8D3E"/>
          </a:solidFill>
          <a:latin typeface="Verdana" panose="020B0604030504040204"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anose="05020102010507070707"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F126437-562E-4D5F-BE19-B972B9A7D549}"/>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bodyPr>
          <a:lstStyle/>
          <a:p>
            <a:pPr algn="ctr" eaLnBrk="1" hangingPunct="1"/>
            <a:r>
              <a:rPr lang="sr-Latn-CS" altLang="en-US" sz="3800" dirty="0">
                <a:solidFill>
                  <a:schemeClr val="tx1"/>
                </a:solidFill>
                <a:effectLst/>
                <a:latin typeface="Times New Roman" panose="02020603050405020304" pitchFamily="18" charset="0"/>
                <a:cs typeface="Times New Roman" panose="02020603050405020304" pitchFamily="18" charset="0"/>
              </a:rPr>
              <a:t>Metrologija i stohastički metodi</a:t>
            </a:r>
            <a:br>
              <a:rPr lang="sr-Latn-CS" altLang="en-US" sz="3400" dirty="0">
                <a:solidFill>
                  <a:schemeClr val="tx1"/>
                </a:solidFill>
                <a:effectLst/>
                <a:latin typeface="Times New Roman" panose="02020603050405020304" pitchFamily="18" charset="0"/>
                <a:cs typeface="Times New Roman" panose="02020603050405020304" pitchFamily="18" charset="0"/>
              </a:rPr>
            </a:br>
            <a:br>
              <a:rPr lang="sr-Latn-CS" altLang="en-US" sz="3400" dirty="0">
                <a:solidFill>
                  <a:schemeClr val="tx1"/>
                </a:solidFill>
                <a:effectLst/>
                <a:latin typeface="Times New Roman" panose="02020603050405020304" pitchFamily="18" charset="0"/>
                <a:cs typeface="Times New Roman" panose="02020603050405020304" pitchFamily="18" charset="0"/>
              </a:rPr>
            </a:br>
            <a:br>
              <a:rPr lang="sr-Latn-CS" altLang="en-US" sz="3400" dirty="0">
                <a:solidFill>
                  <a:schemeClr val="tx1"/>
                </a:solidFill>
                <a:effectLst/>
                <a:latin typeface="Times New Roman" panose="02020603050405020304" pitchFamily="18" charset="0"/>
                <a:cs typeface="Times New Roman" panose="02020603050405020304" pitchFamily="18" charset="0"/>
              </a:rPr>
            </a:br>
            <a:r>
              <a:rPr lang="sr-Latn-CS" altLang="en-US" sz="3200" b="0" dirty="0">
                <a:solidFill>
                  <a:schemeClr val="tx1"/>
                </a:solidFill>
                <a:effectLst/>
                <a:latin typeface="Times New Roman" panose="02020603050405020304" pitchFamily="18" charset="0"/>
                <a:cs typeface="Times New Roman" panose="02020603050405020304" pitchFamily="18" charset="0"/>
              </a:rPr>
              <a:t>Dragan Pejić</a:t>
            </a:r>
            <a:br>
              <a:rPr lang="sr-Latn-CS" altLang="en-US" sz="3200" b="0" dirty="0">
                <a:solidFill>
                  <a:schemeClr val="tx1"/>
                </a:solidFill>
                <a:effectLst/>
                <a:latin typeface="Times New Roman" panose="02020603050405020304" pitchFamily="18" charset="0"/>
                <a:cs typeface="Times New Roman" panose="02020603050405020304" pitchFamily="18" charset="0"/>
              </a:rPr>
            </a:br>
            <a:r>
              <a:rPr lang="sr-Latn-CS" altLang="en-US" sz="3200" b="0" dirty="0">
                <a:solidFill>
                  <a:schemeClr val="tx1"/>
                </a:solidFill>
                <a:effectLst/>
                <a:latin typeface="Times New Roman" panose="02020603050405020304" pitchFamily="18" charset="0"/>
                <a:cs typeface="Times New Roman" panose="02020603050405020304" pitchFamily="18" charset="0"/>
              </a:rPr>
              <a:t>Univerzitet u Novom Sadu, FTN</a:t>
            </a:r>
            <a:r>
              <a:rPr lang="en-US" altLang="en-US" sz="3200" b="0" dirty="0">
                <a:solidFill>
                  <a:schemeClr val="tx1"/>
                </a:solidFill>
                <a:effectLst/>
                <a:latin typeface="Times New Roman" panose="02020603050405020304" pitchFamily="18" charset="0"/>
                <a:cs typeface="Times New Roman" panose="02020603050405020304" pitchFamily="18" charset="0"/>
              </a:rPr>
              <a:t>, Novi Sad</a:t>
            </a:r>
            <a:br>
              <a:rPr lang="en-US" altLang="en-US" sz="3400" dirty="0">
                <a:solidFill>
                  <a:schemeClr val="tx1"/>
                </a:solidFill>
                <a:effectLst/>
                <a:latin typeface="Times New Roman" panose="02020603050405020304" pitchFamily="18" charset="0"/>
                <a:cs typeface="Times New Roman" panose="02020603050405020304" pitchFamily="18" charset="0"/>
              </a:rPr>
            </a:br>
            <a:endParaRPr lang="en-US" altLang="en-US" sz="3400" dirty="0">
              <a:solidFill>
                <a:schemeClr val="tx1"/>
              </a:solidFill>
              <a:effectLst/>
              <a:latin typeface="Times New Roman" panose="02020603050405020304" pitchFamily="18" charset="0"/>
              <a:cs typeface="Times New Roman" panose="02020603050405020304" pitchFamily="18" charset="0"/>
            </a:endParaRPr>
          </a:p>
        </p:txBody>
      </p:sp>
      <p:sp>
        <p:nvSpPr>
          <p:cNvPr id="7171" name="Content Placeholder 2">
            <a:extLst>
              <a:ext uri="{FF2B5EF4-FFF2-40B4-BE49-F238E27FC236}">
                <a16:creationId xmlns:a16="http://schemas.microsoft.com/office/drawing/2014/main" id="{64CA564D-32DA-4719-938A-081C66EFD972}"/>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Font typeface="Wingdings 2" panose="05020102010507070707" pitchFamily="18" charset="2"/>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br>
              <a:rPr lang="en-U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4" name="Picture 3" descr="Diagram&#10;&#10;Description automatically generated">
            <a:extLst>
              <a:ext uri="{FF2B5EF4-FFF2-40B4-BE49-F238E27FC236}">
                <a16:creationId xmlns:a16="http://schemas.microsoft.com/office/drawing/2014/main" id="{BD757B03-6962-4254-8FE4-D411C587F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42" y="1295400"/>
            <a:ext cx="7398116" cy="4610419"/>
          </a:xfrm>
          <a:prstGeom prst="rect">
            <a:avLst/>
          </a:prstGeom>
        </p:spPr>
      </p:pic>
    </p:spTree>
    <p:extLst>
      <p:ext uri="{BB962C8B-B14F-4D97-AF65-F5344CB8AC3E}">
        <p14:creationId xmlns:p14="http://schemas.microsoft.com/office/powerpoint/2010/main" val="25012980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br>
              <a:rPr lang="en-U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6" name="Picture 5" descr="Diagram&#10;&#10;Description automatically generated">
            <a:extLst>
              <a:ext uri="{FF2B5EF4-FFF2-40B4-BE49-F238E27FC236}">
                <a16:creationId xmlns:a16="http://schemas.microsoft.com/office/drawing/2014/main" id="{5E436440-A95F-47C0-B673-562209225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34" y="1828800"/>
            <a:ext cx="7330532" cy="3610149"/>
          </a:xfrm>
          <a:prstGeom prst="rect">
            <a:avLst/>
          </a:prstGeom>
        </p:spPr>
      </p:pic>
    </p:spTree>
    <p:extLst>
      <p:ext uri="{BB962C8B-B14F-4D97-AF65-F5344CB8AC3E}">
        <p14:creationId xmlns:p14="http://schemas.microsoft.com/office/powerpoint/2010/main" val="804518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br>
              <a:rPr lang="en-U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3" name="Picture 2" descr="Diagram&#10;&#10;Description automatically generated">
            <a:extLst>
              <a:ext uri="{FF2B5EF4-FFF2-40B4-BE49-F238E27FC236}">
                <a16:creationId xmlns:a16="http://schemas.microsoft.com/office/drawing/2014/main" id="{C6E9EA59-36BA-4D5F-A6E8-CE11F9A76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28800"/>
            <a:ext cx="7425604" cy="3705391"/>
          </a:xfrm>
          <a:prstGeom prst="rect">
            <a:avLst/>
          </a:prstGeom>
        </p:spPr>
      </p:pic>
    </p:spTree>
    <p:extLst>
      <p:ext uri="{BB962C8B-B14F-4D97-AF65-F5344CB8AC3E}">
        <p14:creationId xmlns:p14="http://schemas.microsoft.com/office/powerpoint/2010/main" val="34141911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fontScale="90000"/>
          </a:bodyPr>
          <a:lstStyle/>
          <a:p>
            <a:r>
              <a:rPr lang="sr-Latn-CS" sz="4200" dirty="0">
                <a:solidFill>
                  <a:schemeClr val="tx1"/>
                </a:solidFill>
                <a:effectLst/>
                <a:latin typeface="Times New Roman" panose="02020603050405020304" pitchFamily="18" charset="0"/>
                <a:cs typeface="Times New Roman" panose="02020603050405020304" pitchFamily="18" charset="0"/>
              </a:rPr>
              <a:t>Prednosti</a:t>
            </a:r>
            <a:br>
              <a:rPr lang="sr-Latn-CS" sz="4200" dirty="0">
                <a:solidFill>
                  <a:schemeClr val="tx1"/>
                </a:solidFill>
                <a:effectLst/>
                <a:latin typeface="Times New Roman" panose="02020603050405020304" pitchFamily="18" charset="0"/>
                <a:cs typeface="Times New Roman" panose="02020603050405020304" pitchFamily="18" charset="0"/>
              </a:rPr>
            </a:br>
            <a:r>
              <a:rPr lang="sr-Latn-CS" sz="3800" b="0" dirty="0">
                <a:solidFill>
                  <a:schemeClr val="tx1"/>
                </a:solidFill>
                <a:effectLst/>
                <a:latin typeface="Times New Roman" panose="02020603050405020304" pitchFamily="18" charset="0"/>
                <a:cs typeface="Times New Roman" panose="02020603050405020304" pitchFamily="18" charset="0"/>
              </a:rPr>
              <a:t>- jednostavna realizacija osnovnih</a:t>
            </a:r>
            <a:r>
              <a:rPr lang="sr-Latn-CS" sz="3800" dirty="0">
                <a:solidFill>
                  <a:schemeClr val="tx1"/>
                </a:solidFill>
                <a:effectLst/>
                <a:latin typeface="Times New Roman" panose="02020603050405020304" pitchFamily="18" charset="0"/>
                <a:cs typeface="Times New Roman" panose="02020603050405020304" pitchFamily="18" charset="0"/>
              </a:rPr>
              <a:t> </a:t>
            </a:r>
            <a:r>
              <a:rPr lang="sr-Latn-CS" sz="3800" b="0" dirty="0">
                <a:solidFill>
                  <a:schemeClr val="tx1"/>
                </a:solidFill>
                <a:effectLst/>
                <a:latin typeface="Times New Roman" panose="02020603050405020304" pitchFamily="18" charset="0"/>
                <a:cs typeface="Times New Roman" panose="02020603050405020304" pitchFamily="18" charset="0"/>
              </a:rPr>
              <a:t>operacija</a:t>
            </a:r>
            <a:br>
              <a:rPr lang="sr-Latn-CS" sz="3800" dirty="0">
                <a:solidFill>
                  <a:schemeClr val="tx1"/>
                </a:solidFill>
                <a:effectLst/>
                <a:latin typeface="Times New Roman" panose="02020603050405020304" pitchFamily="18" charset="0"/>
                <a:cs typeface="Times New Roman" panose="02020603050405020304" pitchFamily="18" charset="0"/>
              </a:rPr>
            </a:br>
            <a:r>
              <a:rPr lang="sr-Latn-CS" sz="3800" b="0" dirty="0">
                <a:solidFill>
                  <a:schemeClr val="tx1"/>
                </a:solidFill>
                <a:effectLst/>
                <a:latin typeface="Times New Roman" panose="02020603050405020304" pitchFamily="18" charset="0"/>
                <a:cs typeface="Times New Roman" panose="02020603050405020304" pitchFamily="18" charset="0"/>
              </a:rPr>
              <a:t>- svi biti imaju istu težinu</a:t>
            </a:r>
            <a:br>
              <a:rPr lang="sr-Latn-CS" sz="3800" b="0" dirty="0">
                <a:solidFill>
                  <a:schemeClr val="tx1"/>
                </a:solidFill>
                <a:effectLst/>
                <a:latin typeface="Times New Roman" panose="02020603050405020304" pitchFamily="18" charset="0"/>
                <a:cs typeface="Times New Roman" panose="02020603050405020304" pitchFamily="18" charset="0"/>
              </a:rPr>
            </a:br>
            <a:r>
              <a:rPr lang="sr-Latn-CS" sz="4200" dirty="0">
                <a:solidFill>
                  <a:schemeClr val="tx1"/>
                </a:solidFill>
                <a:effectLst/>
                <a:latin typeface="Times New Roman" panose="02020603050405020304" pitchFamily="18" charset="0"/>
                <a:cs typeface="Times New Roman" panose="02020603050405020304" pitchFamily="18" charset="0"/>
              </a:rPr>
              <a:t>Nedostaci</a:t>
            </a:r>
            <a:br>
              <a:rPr lang="sr-Latn-CS" sz="3800" dirty="0">
                <a:solidFill>
                  <a:schemeClr val="tx1"/>
                </a:solidFill>
                <a:effectLst/>
                <a:latin typeface="Times New Roman" panose="02020603050405020304" pitchFamily="18" charset="0"/>
                <a:cs typeface="Times New Roman" panose="02020603050405020304" pitchFamily="18" charset="0"/>
              </a:rPr>
            </a:br>
            <a:r>
              <a:rPr lang="sr-Latn-CS" sz="3800" b="0" dirty="0">
                <a:solidFill>
                  <a:schemeClr val="tx1"/>
                </a:solidFill>
                <a:effectLst/>
                <a:latin typeface="Times New Roman" panose="02020603050405020304" pitchFamily="18" charset="0"/>
                <a:cs typeface="Times New Roman" panose="02020603050405020304" pitchFamily="18" charset="0"/>
              </a:rPr>
              <a:t>- mogućnost grešaka u računanju</a:t>
            </a:r>
            <a:br>
              <a:rPr lang="sr-Latn-CS" sz="3800" b="0" dirty="0">
                <a:solidFill>
                  <a:schemeClr val="tx1"/>
                </a:solidFill>
                <a:effectLst/>
                <a:latin typeface="Times New Roman" panose="02020603050405020304" pitchFamily="18" charset="0"/>
                <a:cs typeface="Times New Roman" panose="02020603050405020304" pitchFamily="18" charset="0"/>
              </a:rPr>
            </a:br>
            <a:r>
              <a:rPr lang="sr-Latn-CS" sz="3800" b="0" dirty="0">
                <a:solidFill>
                  <a:schemeClr val="tx1"/>
                </a:solidFill>
                <a:effectLst/>
                <a:latin typeface="Times New Roman" panose="02020603050405020304" pitchFamily="18" charset="0"/>
                <a:cs typeface="Times New Roman" panose="02020603050405020304" pitchFamily="18" charset="0"/>
              </a:rPr>
              <a:t>- tačnost se postiže na velikim uzorku</a:t>
            </a:r>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5272912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CS" sz="3400" b="0" dirty="0">
                <a:solidFill>
                  <a:schemeClr val="tx1"/>
                </a:solidFill>
                <a:effectLst/>
                <a:latin typeface="Times New Roman" panose="02020603050405020304" pitchFamily="18" charset="0"/>
                <a:cs typeface="Times New Roman" panose="02020603050405020304" pitchFamily="18" charset="0"/>
              </a:rPr>
              <a:t>- Poraz od strane digitalnih računara</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Vraćanje na scenu zahvaljujući razvoju tehnologije</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Sve veće interesovanje poslednjih decenija</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Veštačke neuralne mreže, dekodovanje i korigovanje greške</a:t>
            </a:r>
            <a:br>
              <a:rPr lang="en-US" sz="3400" b="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38255338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CS" sz="3800" dirty="0">
                <a:solidFill>
                  <a:schemeClr val="tx1"/>
                </a:solidFill>
                <a:effectLst/>
                <a:latin typeface="Times New Roman" panose="02020603050405020304" pitchFamily="18" charset="0"/>
                <a:cs typeface="Times New Roman" panose="02020603050405020304" pitchFamily="18" charset="0"/>
              </a:rPr>
              <a:t>Stohastički adicioni AD konvertor</a:t>
            </a:r>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prof. Vladimir Vujičić</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prof. Slobodan Milovančev</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Katedra za električna merenja i saradnici</a:t>
            </a:r>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18808783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5" name="Picture 4" descr="Diagram&#10;&#10;Description automatically generated">
            <a:extLst>
              <a:ext uri="{FF2B5EF4-FFF2-40B4-BE49-F238E27FC236}">
                <a16:creationId xmlns:a16="http://schemas.microsoft.com/office/drawing/2014/main" id="{599D59CC-46E1-4FC6-B20E-5E2FFDF7E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12" y="2209800"/>
            <a:ext cx="8014975" cy="2819400"/>
          </a:xfrm>
          <a:prstGeom prst="rect">
            <a:avLst/>
          </a:prstGeom>
        </p:spPr>
      </p:pic>
    </p:spTree>
    <p:extLst>
      <p:ext uri="{BB962C8B-B14F-4D97-AF65-F5344CB8AC3E}">
        <p14:creationId xmlns:p14="http://schemas.microsoft.com/office/powerpoint/2010/main" val="26140935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CS" sz="3800" dirty="0">
                <a:solidFill>
                  <a:schemeClr val="tx1"/>
                </a:solidFill>
                <a:effectLst/>
                <a:latin typeface="Times New Roman" panose="02020603050405020304" pitchFamily="18" charset="0"/>
                <a:cs typeface="Times New Roman" panose="02020603050405020304" pitchFamily="18" charset="0"/>
              </a:rPr>
              <a:t>Razvoj ideje</a:t>
            </a:r>
            <a:br>
              <a:rPr lang="sr-Latn-CS" sz="380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AD konverzija analognih ulaznih signala</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Množenje odbiraka</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Akumulacija proizvoda</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Velika rezolucija AD: zahtevno množenje i akumulacija</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Mala rezolucija AD: loše performanse</a:t>
            </a:r>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8714294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5" name="Picture 4" descr="Diagram, schematic&#10;&#10;Description automatically generated">
            <a:extLst>
              <a:ext uri="{FF2B5EF4-FFF2-40B4-BE49-F238E27FC236}">
                <a16:creationId xmlns:a16="http://schemas.microsoft.com/office/drawing/2014/main" id="{B4ADAD66-E5C6-4C58-AC57-4D8C9326B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19" y="1905000"/>
            <a:ext cx="8183562" cy="3489921"/>
          </a:xfrm>
          <a:prstGeom prst="rect">
            <a:avLst/>
          </a:prstGeom>
        </p:spPr>
      </p:pic>
    </p:spTree>
    <p:extLst>
      <p:ext uri="{BB962C8B-B14F-4D97-AF65-F5344CB8AC3E}">
        <p14:creationId xmlns:p14="http://schemas.microsoft.com/office/powerpoint/2010/main" val="37642857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3" name="Picture 2">
            <a:extLst>
              <a:ext uri="{FF2B5EF4-FFF2-40B4-BE49-F238E27FC236}">
                <a16:creationId xmlns:a16="http://schemas.microsoft.com/office/drawing/2014/main" id="{94017D8B-001D-45C6-AA07-28FB774052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80839" y="1788829"/>
            <a:ext cx="5182322" cy="4058216"/>
          </a:xfrm>
          <a:prstGeom prst="rect">
            <a:avLst/>
          </a:prstGeom>
        </p:spPr>
      </p:pic>
    </p:spTree>
    <p:extLst>
      <p:ext uri="{BB962C8B-B14F-4D97-AF65-F5344CB8AC3E}">
        <p14:creationId xmlns:p14="http://schemas.microsoft.com/office/powerpoint/2010/main" val="7419254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CS" sz="3800" dirty="0">
                <a:solidFill>
                  <a:schemeClr val="tx1"/>
                </a:solidFill>
                <a:effectLst/>
                <a:latin typeface="Times New Roman" panose="02020603050405020304" pitchFamily="18" charset="0"/>
                <a:cs typeface="Times New Roman" panose="02020603050405020304" pitchFamily="18" charset="0"/>
              </a:rPr>
              <a:t>Plan izlaganja</a:t>
            </a:r>
            <a:br>
              <a:rPr lang="sr-Latn-CS" dirty="0">
                <a:solidFill>
                  <a:schemeClr val="tx1"/>
                </a:solidFill>
                <a:effectLst/>
                <a:latin typeface="Times New Roman" panose="02020603050405020304" pitchFamily="18" charset="0"/>
                <a:cs typeface="Times New Roman" panose="02020603050405020304" pitchFamily="18" charset="0"/>
              </a:rPr>
            </a:br>
            <a:br>
              <a:rPr lang="sr-Latn-CS"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a:t>
            </a:r>
            <a:r>
              <a:rPr lang="sr-Latn-CS" sz="3400" b="0" dirty="0">
                <a:solidFill>
                  <a:schemeClr val="tx1"/>
                </a:solidFill>
                <a:effectLst/>
                <a:latin typeface="Times New Roman" panose="02020603050405020304" pitchFamily="18" charset="0"/>
                <a:cs typeface="Times New Roman" panose="02020603050405020304" pitchFamily="18" charset="0"/>
              </a:rPr>
              <a:t>Osnovni pojmovi</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a:t>
            </a:r>
            <a:r>
              <a:rPr lang="sr-Latn-CS" sz="3400" b="0" dirty="0">
                <a:solidFill>
                  <a:schemeClr val="tx1"/>
                </a:solidFill>
                <a:effectLst/>
                <a:latin typeface="Times New Roman" panose="02020603050405020304" pitchFamily="18" charset="0"/>
                <a:cs typeface="Times New Roman" panose="02020603050405020304" pitchFamily="18" charset="0"/>
              </a:rPr>
              <a:t>Stohastic computing</a:t>
            </a:r>
            <a:br>
              <a:rPr lang="en-U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a:t>
            </a:r>
            <a:r>
              <a:rPr lang="sr-Latn-CS" sz="3400" b="0" dirty="0">
                <a:solidFill>
                  <a:schemeClr val="tx1"/>
                </a:solidFill>
                <a:effectLst/>
                <a:latin typeface="Times New Roman" panose="02020603050405020304" pitchFamily="18" charset="0"/>
                <a:cs typeface="Times New Roman" panose="02020603050405020304" pitchFamily="18" charset="0"/>
              </a:rPr>
              <a:t>Stohastička adiciona AD konverzija</a:t>
            </a:r>
            <a:r>
              <a:rPr lang="sr-Latn-RS" dirty="0">
                <a:solidFill>
                  <a:schemeClr val="tx1"/>
                </a:solidFill>
                <a:effectLst/>
                <a:latin typeface="Times New Roman" panose="02020603050405020304" pitchFamily="18" charset="0"/>
                <a:cs typeface="Times New Roman" panose="02020603050405020304" pitchFamily="18" charset="0"/>
              </a:rPr>
              <a:t> </a:t>
            </a:r>
            <a:br>
              <a:rPr lang="sr-Latn-C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4" name="Picture 3">
            <a:extLst>
              <a:ext uri="{FF2B5EF4-FFF2-40B4-BE49-F238E27FC236}">
                <a16:creationId xmlns:a16="http://schemas.microsoft.com/office/drawing/2014/main" id="{F51CB72E-583D-47D5-A756-F89BD682D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84" y="1295400"/>
            <a:ext cx="7573432" cy="4563112"/>
          </a:xfrm>
          <a:prstGeom prst="rect">
            <a:avLst/>
          </a:prstGeom>
        </p:spPr>
      </p:pic>
    </p:spTree>
    <p:extLst>
      <p:ext uri="{BB962C8B-B14F-4D97-AF65-F5344CB8AC3E}">
        <p14:creationId xmlns:p14="http://schemas.microsoft.com/office/powerpoint/2010/main" val="12387252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4" name="Picture 3">
            <a:extLst>
              <a:ext uri="{FF2B5EF4-FFF2-40B4-BE49-F238E27FC236}">
                <a16:creationId xmlns:a16="http://schemas.microsoft.com/office/drawing/2014/main" id="{F51CB72E-583D-47D5-A756-F89BD682D4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227" y="1295400"/>
            <a:ext cx="7541545" cy="4563112"/>
          </a:xfrm>
          <a:prstGeom prst="rect">
            <a:avLst/>
          </a:prstGeom>
        </p:spPr>
      </p:pic>
    </p:spTree>
    <p:extLst>
      <p:ext uri="{BB962C8B-B14F-4D97-AF65-F5344CB8AC3E}">
        <p14:creationId xmlns:p14="http://schemas.microsoft.com/office/powerpoint/2010/main" val="36166169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4" name="Picture 3">
            <a:extLst>
              <a:ext uri="{FF2B5EF4-FFF2-40B4-BE49-F238E27FC236}">
                <a16:creationId xmlns:a16="http://schemas.microsoft.com/office/drawing/2014/main" id="{F51CB72E-583D-47D5-A756-F89BD682D4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227" y="1312586"/>
            <a:ext cx="7541545" cy="4528739"/>
          </a:xfrm>
          <a:prstGeom prst="rect">
            <a:avLst/>
          </a:prstGeom>
        </p:spPr>
      </p:pic>
    </p:spTree>
    <p:extLst>
      <p:ext uri="{BB962C8B-B14F-4D97-AF65-F5344CB8AC3E}">
        <p14:creationId xmlns:p14="http://schemas.microsoft.com/office/powerpoint/2010/main" val="8887612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en-US" sz="3800" dirty="0" err="1">
                <a:solidFill>
                  <a:schemeClr val="tx1"/>
                </a:solidFill>
                <a:effectLst/>
                <a:latin typeface="Times New Roman" panose="02020603050405020304" pitchFamily="18" charset="0"/>
                <a:cs typeface="Times New Roman" panose="02020603050405020304" pitchFamily="18" charset="0"/>
              </a:rPr>
              <a:t>Osobine</a:t>
            </a:r>
            <a:br>
              <a:rPr lang="sr-Latn-RS" sz="380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brz FADC male rezolucije, dobro definisanih pragova</a:t>
            </a:r>
            <a:br>
              <a:rPr lang="sr-Latn-RS" sz="380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dodavanje šuma - ditera</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jednostavna realizacija množenja i akumuliranja</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veći broj odbiraka – bolje performanse</a:t>
            </a:r>
            <a:br>
              <a:rPr lang="sr-Latn-CS" sz="38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1263586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RS" sz="3800" dirty="0">
                <a:solidFill>
                  <a:schemeClr val="tx1"/>
                </a:solidFill>
                <a:effectLst/>
                <a:latin typeface="Times New Roman" panose="02020603050405020304" pitchFamily="18" charset="0"/>
                <a:cs typeface="Times New Roman" panose="02020603050405020304" pitchFamily="18" charset="0"/>
              </a:rPr>
              <a:t>Diter</a:t>
            </a:r>
            <a:br>
              <a:rPr lang="sr-Latn-RS" sz="3800" dirty="0">
                <a:solidFill>
                  <a:schemeClr val="tx1"/>
                </a:solidFill>
                <a:effectLst/>
                <a:latin typeface="Times New Roman" panose="02020603050405020304" pitchFamily="18" charset="0"/>
                <a:cs typeface="Times New Roman" panose="02020603050405020304" pitchFamily="18" charset="0"/>
              </a:rPr>
            </a:br>
            <a:br>
              <a:rPr lang="sr-Latn-RS" sz="380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uniformni šum</a:t>
            </a:r>
            <a:br>
              <a:rPr lang="sr-Latn-RS" sz="380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definisan opseg vrednosti</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što bolje statističke osobine</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što manja međusobna korelisanost</a:t>
            </a:r>
            <a:br>
              <a:rPr lang="sr-Latn-RS" sz="3400" b="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14811992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RS" sz="3400" dirty="0">
                <a:solidFill>
                  <a:schemeClr val="tx1"/>
                </a:solidFill>
                <a:effectLst/>
                <a:latin typeface="Times New Roman" panose="02020603050405020304" pitchFamily="18" charset="0"/>
                <a:cs typeface="Times New Roman" panose="02020603050405020304" pitchFamily="18" charset="0"/>
              </a:rPr>
              <a:t>Linear Feedback Shift Register (+ DAC)</a:t>
            </a:r>
            <a:br>
              <a:rPr lang="sr-Latn-RS" sz="34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endParaRPr lang="en-US" sz="3700"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3" name="Picture 2">
            <a:extLst>
              <a:ext uri="{FF2B5EF4-FFF2-40B4-BE49-F238E27FC236}">
                <a16:creationId xmlns:a16="http://schemas.microsoft.com/office/drawing/2014/main" id="{E03C94E3-188F-45F1-9FB7-94C037A188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2041" y="2991172"/>
            <a:ext cx="8039918" cy="2284213"/>
          </a:xfrm>
          <a:prstGeom prst="rect">
            <a:avLst/>
          </a:prstGeom>
        </p:spPr>
      </p:pic>
    </p:spTree>
    <p:extLst>
      <p:ext uri="{BB962C8B-B14F-4D97-AF65-F5344CB8AC3E}">
        <p14:creationId xmlns:p14="http://schemas.microsoft.com/office/powerpoint/2010/main" val="2165727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RS" sz="34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br>
              <a:rPr lang="sr-Latn-RS" sz="3700" b="0" dirty="0">
                <a:solidFill>
                  <a:schemeClr val="tx1"/>
                </a:solidFill>
                <a:effectLst/>
                <a:latin typeface="Times New Roman" panose="02020603050405020304" pitchFamily="18" charset="0"/>
                <a:cs typeface="Times New Roman" panose="02020603050405020304" pitchFamily="18" charset="0"/>
              </a:rPr>
            </a:br>
            <a:endParaRPr lang="en-US" sz="3700"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4" name="Picture 3" descr="A picture containing text, electronics, circuit&#10;&#10;Description automatically generated">
            <a:extLst>
              <a:ext uri="{FF2B5EF4-FFF2-40B4-BE49-F238E27FC236}">
                <a16:creationId xmlns:a16="http://schemas.microsoft.com/office/drawing/2014/main" id="{FFE4DD31-2661-4555-B234-69D83A3D7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98969"/>
            <a:ext cx="7162800" cy="4365548"/>
          </a:xfrm>
          <a:prstGeom prst="rect">
            <a:avLst/>
          </a:prstGeom>
        </p:spPr>
      </p:pic>
    </p:spTree>
    <p:extLst>
      <p:ext uri="{BB962C8B-B14F-4D97-AF65-F5344CB8AC3E}">
        <p14:creationId xmlns:p14="http://schemas.microsoft.com/office/powerpoint/2010/main" val="38811888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RS" sz="3800" dirty="0">
                <a:solidFill>
                  <a:schemeClr val="tx1"/>
                </a:solidFill>
                <a:effectLst/>
                <a:latin typeface="Times New Roman" panose="02020603050405020304" pitchFamily="18" charset="0"/>
                <a:cs typeface="Times New Roman" panose="02020603050405020304" pitchFamily="18" charset="0"/>
              </a:rPr>
              <a:t>Performanse</a:t>
            </a:r>
            <a:br>
              <a:rPr lang="sr-Latn-RS" sz="3800" dirty="0">
                <a:solidFill>
                  <a:schemeClr val="tx1"/>
                </a:solidFill>
                <a:effectLst/>
                <a:latin typeface="Times New Roman" panose="02020603050405020304" pitchFamily="18" charset="0"/>
                <a:cs typeface="Times New Roman" panose="02020603050405020304" pitchFamily="18" charset="0"/>
              </a:rPr>
            </a:b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ulazni opseg +/- 5 V</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dva diterska signala (D1 i D2)</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dva nezavisna LFSR dužine 40 i 44</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DAC 18b, 100 kHz</a:t>
            </a:r>
            <a:br>
              <a:rPr lang="sr-Latn-RS" sz="3700" b="0" dirty="0">
                <a:solidFill>
                  <a:schemeClr val="tx1"/>
                </a:solidFill>
                <a:effectLst/>
                <a:latin typeface="Times New Roman" panose="02020603050405020304" pitchFamily="18" charset="0"/>
                <a:cs typeface="Times New Roman" panose="02020603050405020304" pitchFamily="18" charset="0"/>
              </a:rPr>
            </a:br>
            <a:endParaRPr lang="en-US" sz="3700"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5636284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RS" sz="3800" dirty="0">
                <a:solidFill>
                  <a:schemeClr val="tx1"/>
                </a:solidFill>
                <a:effectLst/>
                <a:latin typeface="Times New Roman" panose="02020603050405020304" pitchFamily="18" charset="0"/>
                <a:cs typeface="Times New Roman" panose="02020603050405020304" pitchFamily="18" charset="0"/>
              </a:rPr>
              <a:t>Osobina adaptivnosti</a:t>
            </a:r>
            <a:br>
              <a:rPr lang="sr-Latn-RS" sz="3800" dirty="0">
                <a:solidFill>
                  <a:schemeClr val="tx1"/>
                </a:solidFill>
                <a:effectLst/>
                <a:latin typeface="Times New Roman" panose="02020603050405020304" pitchFamily="18" charset="0"/>
                <a:cs typeface="Times New Roman" panose="02020603050405020304" pitchFamily="18" charset="0"/>
              </a:rPr>
            </a:br>
            <a:r>
              <a:rPr lang="sr-Latn-RS" sz="3800" dirty="0">
                <a:solidFill>
                  <a:schemeClr val="tx1"/>
                </a:solidFill>
                <a:effectLst/>
                <a:latin typeface="Times New Roman" panose="02020603050405020304" pitchFamily="18" charset="0"/>
                <a:cs typeface="Times New Roman" panose="02020603050405020304" pitchFamily="18" charset="0"/>
              </a:rPr>
              <a:t>(</a:t>
            </a:r>
            <a:r>
              <a:rPr lang="sr-Latn-RS" sz="3400" b="0" dirty="0">
                <a:solidFill>
                  <a:schemeClr val="tx1"/>
                </a:solidFill>
                <a:effectLst/>
                <a:latin typeface="Times New Roman" panose="02020603050405020304" pitchFamily="18" charset="0"/>
                <a:cs typeface="Times New Roman" panose="02020603050405020304" pitchFamily="18" charset="0"/>
              </a:rPr>
              <a:t>Preciznost zavisi od broja odmeraka - N)</a:t>
            </a:r>
            <a:br>
              <a:rPr lang="sr-Latn-RS" sz="3800" dirty="0">
                <a:solidFill>
                  <a:schemeClr val="tx1"/>
                </a:solidFill>
                <a:effectLst/>
                <a:latin typeface="Times New Roman" panose="02020603050405020304" pitchFamily="18" charset="0"/>
                <a:cs typeface="Times New Roman" panose="02020603050405020304" pitchFamily="18" charset="0"/>
              </a:rPr>
            </a:b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- 10 sekundi : 0.1 % fs         (N=1x10</a:t>
            </a:r>
            <a:r>
              <a:rPr lang="sr-Latn-RS" sz="3400" b="0" baseline="30000" dirty="0">
                <a:solidFill>
                  <a:schemeClr val="tx1"/>
                </a:solidFill>
                <a:effectLst/>
                <a:latin typeface="Times New Roman" panose="02020603050405020304" pitchFamily="18" charset="0"/>
                <a:cs typeface="Times New Roman" panose="02020603050405020304" pitchFamily="18" charset="0"/>
              </a:rPr>
              <a:t>6</a:t>
            </a:r>
            <a:r>
              <a:rPr lang="sr-Latn-RS" sz="3400" b="0" dirty="0">
                <a:solidFill>
                  <a:schemeClr val="tx1"/>
                </a:solidFill>
                <a:effectLst/>
                <a:latin typeface="Times New Roman" panose="02020603050405020304" pitchFamily="18" charset="0"/>
                <a:cs typeface="Times New Roman" panose="02020603050405020304" pitchFamily="18" charset="0"/>
              </a:rPr>
              <a:t>)</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- 1 minut      : 0.05 % fs       (N=6x10</a:t>
            </a:r>
            <a:r>
              <a:rPr lang="sr-Latn-RS" sz="3400" b="0" baseline="30000" dirty="0">
                <a:solidFill>
                  <a:schemeClr val="tx1"/>
                </a:solidFill>
                <a:effectLst/>
                <a:latin typeface="Times New Roman" panose="02020603050405020304" pitchFamily="18" charset="0"/>
                <a:cs typeface="Times New Roman" panose="02020603050405020304" pitchFamily="18" charset="0"/>
              </a:rPr>
              <a:t>6</a:t>
            </a:r>
            <a:r>
              <a:rPr lang="sr-Latn-RS" sz="3400" b="0" dirty="0">
                <a:solidFill>
                  <a:schemeClr val="tx1"/>
                </a:solidFill>
                <a:effectLst/>
                <a:latin typeface="Times New Roman" panose="02020603050405020304" pitchFamily="18" charset="0"/>
                <a:cs typeface="Times New Roman" panose="02020603050405020304" pitchFamily="18" charset="0"/>
              </a:rPr>
              <a:t>)</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- 15 minuta  : 0.0075 % fs   (N=90x10</a:t>
            </a:r>
            <a:r>
              <a:rPr lang="sr-Latn-RS" sz="3400" b="0" baseline="30000" dirty="0">
                <a:solidFill>
                  <a:schemeClr val="tx1"/>
                </a:solidFill>
                <a:effectLst/>
                <a:latin typeface="Times New Roman" panose="02020603050405020304" pitchFamily="18" charset="0"/>
                <a:cs typeface="Times New Roman" panose="02020603050405020304" pitchFamily="18" charset="0"/>
              </a:rPr>
              <a:t>6</a:t>
            </a:r>
            <a:r>
              <a:rPr lang="sr-Latn-RS" sz="3400" b="0" dirty="0">
                <a:solidFill>
                  <a:schemeClr val="tx1"/>
                </a:solidFill>
                <a:effectLst/>
                <a:latin typeface="Times New Roman" panose="02020603050405020304" pitchFamily="18" charset="0"/>
                <a:cs typeface="Times New Roman" panose="02020603050405020304" pitchFamily="18" charset="0"/>
              </a:rPr>
              <a:t>)</a:t>
            </a:r>
            <a:br>
              <a:rPr lang="sr-Latn-RS" sz="3400" b="0" dirty="0">
                <a:solidFill>
                  <a:schemeClr val="tx1"/>
                </a:solidFill>
                <a:effectLst/>
                <a:latin typeface="Times New Roman" panose="02020603050405020304" pitchFamily="18" charset="0"/>
                <a:cs typeface="Times New Roman" panose="02020603050405020304" pitchFamily="18" charset="0"/>
              </a:rPr>
            </a:br>
            <a:endParaRPr lang="en-US" sz="3700"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12123845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fontScale="90000"/>
          </a:bodyPr>
          <a:lstStyle/>
          <a:p>
            <a:r>
              <a:rPr lang="sr-Latn-RS" b="0" dirty="0">
                <a:solidFill>
                  <a:schemeClr val="tx1"/>
                </a:solidFill>
                <a:effectLst/>
                <a:latin typeface="Times New Roman" panose="02020603050405020304" pitchFamily="18" charset="0"/>
                <a:cs typeface="Times New Roman" panose="02020603050405020304" pitchFamily="18" charset="0"/>
              </a:rPr>
              <a:t>Povećanjem N (povećavanjem f ili T) se dobija bolja preciznost: opada sa sqrt(N)</a:t>
            </a:r>
            <a:br>
              <a:rPr lang="sr-Latn-RS" dirty="0">
                <a:solidFill>
                  <a:schemeClr val="tx1"/>
                </a:solidFill>
                <a:effectLst/>
                <a:latin typeface="Times New Roman" panose="02020603050405020304" pitchFamily="18" charset="0"/>
                <a:cs typeface="Times New Roman" panose="02020603050405020304" pitchFamily="18" charset="0"/>
              </a:rPr>
            </a:br>
            <a:br>
              <a:rPr lang="sr-Latn-RS" dirty="0">
                <a:solidFill>
                  <a:schemeClr val="tx1"/>
                </a:solidFill>
                <a:effectLst/>
                <a:latin typeface="Times New Roman" panose="02020603050405020304" pitchFamily="18" charset="0"/>
                <a:cs typeface="Times New Roman" panose="02020603050405020304" pitchFamily="18" charset="0"/>
              </a:rPr>
            </a:br>
            <a:r>
              <a:rPr lang="sr-Latn-RS" b="0" dirty="0">
                <a:solidFill>
                  <a:schemeClr val="tx1"/>
                </a:solidFill>
                <a:effectLst/>
                <a:latin typeface="Times New Roman" panose="02020603050405020304" pitchFamily="18" charset="0"/>
                <a:cs typeface="Times New Roman" panose="02020603050405020304" pitchFamily="18" charset="0"/>
              </a:rPr>
              <a:t>Ograničavajući faktor je sistematska greška: kvalitet izrade hardvera.</a:t>
            </a:r>
            <a:br>
              <a:rPr lang="sr-Latn-RS" dirty="0">
                <a:solidFill>
                  <a:schemeClr val="tx1"/>
                </a:solidFill>
                <a:effectLst/>
                <a:latin typeface="Times New Roman" panose="02020603050405020304" pitchFamily="18" charset="0"/>
                <a:cs typeface="Times New Roman" panose="02020603050405020304" pitchFamily="18" charset="0"/>
              </a:rPr>
            </a:br>
            <a:br>
              <a:rPr lang="sr-Latn-RS" dirty="0">
                <a:solidFill>
                  <a:schemeClr val="tx1"/>
                </a:solidFill>
                <a:effectLst/>
                <a:latin typeface="Times New Roman" panose="02020603050405020304" pitchFamily="18" charset="0"/>
                <a:cs typeface="Times New Roman" panose="02020603050405020304" pitchFamily="18" charset="0"/>
              </a:rPr>
            </a:br>
            <a:r>
              <a:rPr lang="sr-Latn-RS" b="0" dirty="0">
                <a:solidFill>
                  <a:schemeClr val="tx1"/>
                </a:solidFill>
                <a:effectLst/>
                <a:latin typeface="Times New Roman" panose="02020603050405020304" pitchFamily="18" charset="0"/>
                <a:cs typeface="Times New Roman" panose="02020603050405020304" pitchFamily="18" charset="0"/>
              </a:rPr>
              <a:t>Utvrđena je sistematska greška od 0.0075 % fs</a:t>
            </a:r>
            <a:br>
              <a:rPr lang="sr-Latn-RS" sz="3400" b="0" dirty="0">
                <a:solidFill>
                  <a:schemeClr val="tx1"/>
                </a:solidFill>
                <a:effectLst/>
                <a:latin typeface="Times New Roman" panose="02020603050405020304" pitchFamily="18" charset="0"/>
                <a:cs typeface="Times New Roman" panose="02020603050405020304" pitchFamily="18" charset="0"/>
              </a:rPr>
            </a:br>
            <a:endParaRPr lang="en-US" sz="3700"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22569321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CS" sz="3800" dirty="0">
                <a:solidFill>
                  <a:schemeClr val="tx1"/>
                </a:solidFill>
                <a:effectLst/>
                <a:latin typeface="Times New Roman" panose="02020603050405020304" pitchFamily="18" charset="0"/>
                <a:cs typeface="Times New Roman" panose="02020603050405020304" pitchFamily="18" charset="0"/>
              </a:rPr>
              <a:t>Osnovni pojmovi</a:t>
            </a:r>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tačnost, preciznost</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istinitost</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sistematske i slučajne greške</a:t>
            </a:r>
            <a:br>
              <a:rPr lang="en-US" dirty="0">
                <a:solidFill>
                  <a:schemeClr val="tx1"/>
                </a:solidFill>
                <a:effectLst/>
                <a:latin typeface="Times New Roman" panose="02020603050405020304" pitchFamily="18" charset="0"/>
                <a:cs typeface="Times New Roman" panose="02020603050405020304" pitchFamily="18" charset="0"/>
              </a:rPr>
            </a:br>
            <a:r>
              <a:rPr lang="sr-Latn-RS" dirty="0">
                <a:solidFill>
                  <a:schemeClr val="tx1"/>
                </a:solidFill>
                <a:effectLst/>
                <a:latin typeface="Times New Roman" panose="02020603050405020304" pitchFamily="18" charset="0"/>
                <a:cs typeface="Times New Roman" panose="02020603050405020304" pitchFamily="18" charset="0"/>
              </a:rPr>
              <a:t> </a:t>
            </a: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19119038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RS" sz="3800" dirty="0">
                <a:solidFill>
                  <a:schemeClr val="tx1"/>
                </a:solidFill>
                <a:effectLst/>
                <a:latin typeface="Times New Roman" panose="02020603050405020304" pitchFamily="18" charset="0"/>
                <a:cs typeface="Times New Roman" panose="02020603050405020304" pitchFamily="18" charset="0"/>
              </a:rPr>
              <a:t>Umesto zaključka</a:t>
            </a:r>
            <a:br>
              <a:rPr lang="sr-Latn-RS" sz="3800" dirty="0">
                <a:solidFill>
                  <a:schemeClr val="tx1"/>
                </a:solidFill>
                <a:effectLst/>
                <a:latin typeface="Times New Roman" panose="02020603050405020304" pitchFamily="18" charset="0"/>
                <a:cs typeface="Times New Roman" panose="02020603050405020304" pitchFamily="18" charset="0"/>
              </a:rPr>
            </a:b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SAADK je metoda zasnovana na stohastici</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Katedra je prepoznatljiva po toj metodi</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Napravljeno je nekoliko prototipova</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Napravljena dva serijska proizvoda</a:t>
            </a:r>
            <a:br>
              <a:rPr lang="sr-Latn-RS" sz="3400" b="0" dirty="0">
                <a:solidFill>
                  <a:schemeClr val="tx1"/>
                </a:solidFill>
                <a:effectLst/>
                <a:latin typeface="Times New Roman" panose="02020603050405020304" pitchFamily="18" charset="0"/>
                <a:cs typeface="Times New Roman" panose="02020603050405020304" pitchFamily="18" charset="0"/>
              </a:rPr>
            </a:br>
            <a:r>
              <a:rPr lang="sr-Latn-RS" sz="3400" b="0" dirty="0">
                <a:solidFill>
                  <a:schemeClr val="tx1"/>
                </a:solidFill>
                <a:effectLst/>
                <a:latin typeface="Times New Roman" panose="02020603050405020304" pitchFamily="18" charset="0"/>
                <a:cs typeface="Times New Roman" panose="02020603050405020304" pitchFamily="18" charset="0"/>
              </a:rPr>
              <a:t>- Dvocifren broj radova i doktorata</a:t>
            </a:r>
            <a:br>
              <a:rPr lang="sr-Latn-RS" sz="3400" b="0" dirty="0">
                <a:solidFill>
                  <a:schemeClr val="tx1"/>
                </a:solidFill>
                <a:effectLst/>
                <a:latin typeface="Times New Roman" panose="02020603050405020304" pitchFamily="18" charset="0"/>
                <a:cs typeface="Times New Roman" panose="02020603050405020304" pitchFamily="18" charset="0"/>
              </a:rPr>
            </a:br>
            <a:endParaRPr lang="en-US" sz="3400" b="0"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376774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385EE07-D6C5-449C-B375-19C4496B78B0}"/>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bodyPr>
          <a:lstStyle/>
          <a:p>
            <a:pPr indent="-514350" algn="ctr" eaLnBrk="1" hangingPunct="1"/>
            <a:r>
              <a:rPr lang="en-US" altLang="en-US" sz="4800" dirty="0" err="1">
                <a:solidFill>
                  <a:schemeClr val="tx1"/>
                </a:solidFill>
                <a:effectLst/>
                <a:latin typeface="Times New Roman" panose="02020603050405020304" pitchFamily="18" charset="0"/>
                <a:cs typeface="Times New Roman" panose="02020603050405020304" pitchFamily="18" charset="0"/>
              </a:rPr>
              <a:t>HVALA</a:t>
            </a:r>
            <a:r>
              <a:rPr lang="en-US" altLang="en-US" sz="4800" dirty="0">
                <a:solidFill>
                  <a:schemeClr val="tx1"/>
                </a:solidFill>
                <a:effectLst/>
                <a:latin typeface="Times New Roman" panose="02020603050405020304" pitchFamily="18" charset="0"/>
                <a:cs typeface="Times New Roman" panose="02020603050405020304" pitchFamily="18" charset="0"/>
              </a:rPr>
              <a:t> NA PA</a:t>
            </a:r>
            <a:r>
              <a:rPr lang="sr-Latn-CS" altLang="en-US" sz="4800" dirty="0">
                <a:solidFill>
                  <a:schemeClr val="tx1"/>
                </a:solidFill>
                <a:effectLst/>
                <a:latin typeface="Times New Roman" panose="02020603050405020304" pitchFamily="18" charset="0"/>
                <a:cs typeface="Times New Roman" panose="02020603050405020304" pitchFamily="18" charset="0"/>
              </a:rPr>
              <a:t>ŽNJI</a:t>
            </a:r>
            <a:br>
              <a:rPr lang="sr-Latn-CS" altLang="en-US" sz="3800" dirty="0">
                <a:solidFill>
                  <a:schemeClr val="tx1"/>
                </a:solidFill>
                <a:effectLst/>
                <a:latin typeface="Times New Roman" panose="02020603050405020304" pitchFamily="18" charset="0"/>
                <a:cs typeface="Times New Roman" panose="02020603050405020304" pitchFamily="18" charset="0"/>
              </a:rPr>
            </a:br>
            <a:br>
              <a:rPr lang="sr-Latn-CS" altLang="en-US" sz="3800" dirty="0">
                <a:solidFill>
                  <a:schemeClr val="tx1"/>
                </a:solidFill>
                <a:effectLst/>
                <a:latin typeface="Times New Roman" panose="02020603050405020304" pitchFamily="18" charset="0"/>
                <a:cs typeface="Times New Roman" panose="02020603050405020304" pitchFamily="18" charset="0"/>
              </a:rPr>
            </a:br>
            <a:br>
              <a:rPr lang="sr-Latn-CS" altLang="en-US" sz="3800" dirty="0">
                <a:solidFill>
                  <a:schemeClr val="tx1"/>
                </a:solidFill>
                <a:effectLst/>
                <a:latin typeface="Times New Roman" panose="02020603050405020304" pitchFamily="18" charset="0"/>
                <a:cs typeface="Times New Roman" panose="02020603050405020304" pitchFamily="18" charset="0"/>
              </a:rPr>
            </a:br>
            <a:br>
              <a:rPr lang="sr-Latn-CS" altLang="en-US" sz="3800" dirty="0">
                <a:solidFill>
                  <a:schemeClr val="tx1"/>
                </a:solidFill>
                <a:effectLst/>
                <a:latin typeface="Times New Roman" panose="02020603050405020304" pitchFamily="18" charset="0"/>
                <a:cs typeface="Times New Roman" panose="02020603050405020304" pitchFamily="18" charset="0"/>
              </a:rPr>
            </a:br>
            <a:endParaRPr lang="en-US" altLang="en-US" sz="3400" dirty="0">
              <a:solidFill>
                <a:schemeClr val="tx1"/>
              </a:solidFill>
              <a:effectLst/>
              <a:latin typeface="Times New Roman" panose="02020603050405020304" pitchFamily="18" charset="0"/>
              <a:cs typeface="Times New Roman" panose="02020603050405020304" pitchFamily="18" charset="0"/>
            </a:endParaRPr>
          </a:p>
        </p:txBody>
      </p:sp>
      <p:sp>
        <p:nvSpPr>
          <p:cNvPr id="38915" name="Content Placeholder 2">
            <a:extLst>
              <a:ext uri="{FF2B5EF4-FFF2-40B4-BE49-F238E27FC236}">
                <a16:creationId xmlns:a16="http://schemas.microsoft.com/office/drawing/2014/main" id="{5B7B0CAE-0881-4339-8865-8D674B6DC7D4}"/>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a:p>
            <a:pPr eaLnBrk="1" hangingPunct="1">
              <a:spcBef>
                <a:spcPct val="0"/>
              </a:spcBef>
              <a:buFont typeface="Wingdings 2" panose="05020102010507070707" pitchFamily="18" charset="2"/>
              <a:buNone/>
            </a:pPr>
            <a:endParaRPr lang="sr-Latn-CS" altLang="en-US" sz="22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385EE07-D6C5-449C-B375-19C4496B78B0}"/>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bodyPr>
          <a:lstStyle/>
          <a:p>
            <a:pPr indent="-514350" algn="ctr" eaLnBrk="1" hangingPunct="1"/>
            <a:r>
              <a:rPr lang="sr-Latn-RS" altLang="en-US" sz="4800" dirty="0">
                <a:solidFill>
                  <a:schemeClr val="tx1"/>
                </a:solidFill>
                <a:effectLst/>
                <a:latin typeface="Times New Roman" panose="02020603050405020304" pitchFamily="18" charset="0"/>
                <a:cs typeface="Times New Roman" panose="02020603050405020304" pitchFamily="18" charset="0"/>
              </a:rPr>
              <a:t>PITANJA?</a:t>
            </a:r>
            <a:br>
              <a:rPr lang="sr-Latn-CS" altLang="en-US" sz="3800" dirty="0">
                <a:solidFill>
                  <a:schemeClr val="tx1"/>
                </a:solidFill>
                <a:effectLst/>
                <a:latin typeface="Times New Roman" panose="02020603050405020304" pitchFamily="18" charset="0"/>
                <a:cs typeface="Times New Roman" panose="02020603050405020304" pitchFamily="18" charset="0"/>
              </a:rPr>
            </a:br>
            <a:br>
              <a:rPr lang="sr-Latn-CS" altLang="en-US" sz="3800" dirty="0">
                <a:solidFill>
                  <a:schemeClr val="tx1"/>
                </a:solidFill>
                <a:effectLst/>
                <a:latin typeface="Times New Roman" panose="02020603050405020304" pitchFamily="18" charset="0"/>
                <a:cs typeface="Times New Roman" panose="02020603050405020304" pitchFamily="18" charset="0"/>
              </a:rPr>
            </a:br>
            <a:br>
              <a:rPr lang="sr-Latn-CS" altLang="en-US" sz="3800" dirty="0">
                <a:solidFill>
                  <a:schemeClr val="tx1"/>
                </a:solidFill>
                <a:effectLst/>
                <a:latin typeface="Times New Roman" panose="02020603050405020304" pitchFamily="18" charset="0"/>
                <a:cs typeface="Times New Roman" panose="02020603050405020304" pitchFamily="18" charset="0"/>
              </a:rPr>
            </a:br>
            <a:br>
              <a:rPr lang="sr-Latn-CS" altLang="en-US" sz="3800" dirty="0">
                <a:solidFill>
                  <a:schemeClr val="tx1"/>
                </a:solidFill>
                <a:effectLst/>
                <a:latin typeface="Times New Roman" panose="02020603050405020304" pitchFamily="18" charset="0"/>
                <a:cs typeface="Times New Roman" panose="02020603050405020304" pitchFamily="18" charset="0"/>
              </a:rPr>
            </a:br>
            <a:endParaRPr lang="en-US" altLang="en-US" sz="3400" dirty="0">
              <a:solidFill>
                <a:schemeClr val="tx1"/>
              </a:solidFill>
              <a:effectLst/>
              <a:latin typeface="Times New Roman" panose="02020603050405020304" pitchFamily="18" charset="0"/>
              <a:cs typeface="Times New Roman" panose="02020603050405020304" pitchFamily="18" charset="0"/>
            </a:endParaRPr>
          </a:p>
        </p:txBody>
      </p:sp>
      <p:sp>
        <p:nvSpPr>
          <p:cNvPr id="38915" name="Content Placeholder 2">
            <a:extLst>
              <a:ext uri="{FF2B5EF4-FFF2-40B4-BE49-F238E27FC236}">
                <a16:creationId xmlns:a16="http://schemas.microsoft.com/office/drawing/2014/main" id="{5B7B0CAE-0881-4339-8865-8D674B6DC7D4}"/>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a:p>
            <a:pPr eaLnBrk="1" hangingPunct="1">
              <a:spcBef>
                <a:spcPct val="0"/>
              </a:spcBef>
              <a:buFont typeface="Wingdings 2" panose="05020102010507070707" pitchFamily="18" charset="2"/>
              <a:buNone/>
            </a:pPr>
            <a:endParaRPr lang="sr-Latn-CS" altLang="en-US" sz="2200" b="1" dirty="0"/>
          </a:p>
        </p:txBody>
      </p:sp>
    </p:spTree>
    <p:extLst>
      <p:ext uri="{BB962C8B-B14F-4D97-AF65-F5344CB8AC3E}">
        <p14:creationId xmlns:p14="http://schemas.microsoft.com/office/powerpoint/2010/main" val="58250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3" name="Picture 2" descr="Circle&#10;&#10;Description automatically generated">
            <a:extLst>
              <a:ext uri="{FF2B5EF4-FFF2-40B4-BE49-F238E27FC236}">
                <a16:creationId xmlns:a16="http://schemas.microsoft.com/office/drawing/2014/main" id="{3FE5DEF6-0F51-4048-9928-6AE5F00B8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496" y="1275762"/>
            <a:ext cx="4910504" cy="4625320"/>
          </a:xfrm>
          <a:prstGeom prst="rect">
            <a:avLst/>
          </a:prstGeom>
        </p:spPr>
      </p:pic>
    </p:spTree>
    <p:extLst>
      <p:ext uri="{BB962C8B-B14F-4D97-AF65-F5344CB8AC3E}">
        <p14:creationId xmlns:p14="http://schemas.microsoft.com/office/powerpoint/2010/main" val="42237988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CS" sz="2400" dirty="0">
                <a:solidFill>
                  <a:schemeClr val="tx1"/>
                </a:solidFill>
                <a:effectLst/>
                <a:latin typeface="Times New Roman" panose="02020603050405020304" pitchFamily="18" charset="0"/>
                <a:cs typeface="Times New Roman" panose="02020603050405020304" pitchFamily="18" charset="0"/>
              </a:rPr>
              <a:t>Preciznost:</a:t>
            </a:r>
            <a:r>
              <a:rPr lang="sr-Latn-CS" sz="2400" b="0" dirty="0">
                <a:solidFill>
                  <a:schemeClr val="tx1"/>
                </a:solidFill>
                <a:effectLst/>
                <a:latin typeface="Times New Roman" panose="02020603050405020304" pitchFamily="18" charset="0"/>
                <a:cs typeface="Times New Roman" panose="02020603050405020304" pitchFamily="18" charset="0"/>
              </a:rPr>
              <a:t> mera bliskosti rezultata ponovljenih merenja.</a:t>
            </a:r>
            <a:br>
              <a:rPr lang="sr-Latn-CS" sz="2400" b="0" dirty="0">
                <a:solidFill>
                  <a:schemeClr val="tx1"/>
                </a:solidFill>
                <a:effectLst/>
                <a:latin typeface="Times New Roman" panose="02020603050405020304" pitchFamily="18" charset="0"/>
                <a:cs typeface="Times New Roman" panose="02020603050405020304" pitchFamily="18" charset="0"/>
              </a:rPr>
            </a:br>
            <a:r>
              <a:rPr lang="sr-Latn-CS" sz="2400" b="0" dirty="0">
                <a:solidFill>
                  <a:schemeClr val="tx1"/>
                </a:solidFill>
                <a:effectLst/>
                <a:latin typeface="Times New Roman" panose="02020603050405020304" pitchFamily="18" charset="0"/>
                <a:cs typeface="Times New Roman" panose="02020603050405020304" pitchFamily="18" charset="0"/>
              </a:rPr>
              <a:t>Nema veze sa referentnom vrednošću.</a:t>
            </a:r>
            <a:br>
              <a:rPr lang="sr-Latn-CS" sz="2400" b="0" dirty="0">
                <a:solidFill>
                  <a:schemeClr val="tx1"/>
                </a:solidFill>
                <a:effectLst/>
                <a:latin typeface="Times New Roman" panose="02020603050405020304" pitchFamily="18" charset="0"/>
                <a:cs typeface="Times New Roman" panose="02020603050405020304" pitchFamily="18" charset="0"/>
              </a:rPr>
            </a:br>
            <a:br>
              <a:rPr lang="sr-Latn-CS" sz="2400" dirty="0">
                <a:solidFill>
                  <a:schemeClr val="tx1"/>
                </a:solidFill>
                <a:effectLst/>
                <a:latin typeface="Times New Roman" panose="02020603050405020304" pitchFamily="18" charset="0"/>
                <a:cs typeface="Times New Roman" panose="02020603050405020304" pitchFamily="18" charset="0"/>
              </a:rPr>
            </a:br>
            <a:r>
              <a:rPr lang="sr-Latn-CS" sz="2400" dirty="0">
                <a:solidFill>
                  <a:schemeClr val="tx1"/>
                </a:solidFill>
                <a:effectLst/>
                <a:latin typeface="Times New Roman" panose="02020603050405020304" pitchFamily="18" charset="0"/>
                <a:cs typeface="Times New Roman" panose="02020603050405020304" pitchFamily="18" charset="0"/>
              </a:rPr>
              <a:t>Istinitost:</a:t>
            </a:r>
            <a:r>
              <a:rPr lang="sr-Latn-CS" sz="2400" b="0" dirty="0">
                <a:solidFill>
                  <a:schemeClr val="tx1"/>
                </a:solidFill>
                <a:effectLst/>
                <a:latin typeface="Times New Roman" panose="02020603050405020304" pitchFamily="18" charset="0"/>
                <a:cs typeface="Times New Roman" panose="02020603050405020304" pitchFamily="18" charset="0"/>
              </a:rPr>
              <a:t> mera bliskosti prosečne vrednosti rezultata merenja i prihvaćene referentne vrednosti.</a:t>
            </a:r>
            <a:br>
              <a:rPr lang="sr-Latn-CS" sz="2400" dirty="0">
                <a:solidFill>
                  <a:schemeClr val="tx1"/>
                </a:solidFill>
                <a:effectLst/>
                <a:latin typeface="Times New Roman" panose="02020603050405020304" pitchFamily="18" charset="0"/>
                <a:cs typeface="Times New Roman" panose="02020603050405020304" pitchFamily="18" charset="0"/>
              </a:rPr>
            </a:br>
            <a:br>
              <a:rPr lang="sr-Latn-CS" sz="2400" dirty="0">
                <a:solidFill>
                  <a:schemeClr val="tx1"/>
                </a:solidFill>
                <a:effectLst/>
                <a:latin typeface="Times New Roman" panose="02020603050405020304" pitchFamily="18" charset="0"/>
                <a:cs typeface="Times New Roman" panose="02020603050405020304" pitchFamily="18" charset="0"/>
              </a:rPr>
            </a:br>
            <a:r>
              <a:rPr lang="sr-Latn-CS" sz="2400" dirty="0">
                <a:solidFill>
                  <a:schemeClr val="tx1"/>
                </a:solidFill>
                <a:effectLst/>
                <a:latin typeface="Times New Roman" panose="02020603050405020304" pitchFamily="18" charset="0"/>
                <a:cs typeface="Times New Roman" panose="02020603050405020304" pitchFamily="18" charset="0"/>
              </a:rPr>
              <a:t>Tačnost:</a:t>
            </a:r>
            <a:r>
              <a:rPr lang="sr-Latn-CS" sz="2400" b="0" dirty="0">
                <a:solidFill>
                  <a:schemeClr val="tx1"/>
                </a:solidFill>
                <a:effectLst/>
                <a:latin typeface="Times New Roman" panose="02020603050405020304" pitchFamily="18" charset="0"/>
                <a:cs typeface="Times New Roman" panose="02020603050405020304" pitchFamily="18" charset="0"/>
              </a:rPr>
              <a:t> mera slaganja izmerenog rezultata i prihvaćene referentne vrednosti.</a:t>
            </a:r>
            <a:r>
              <a:rPr lang="en-US" sz="2400" b="0" dirty="0">
                <a:solidFill>
                  <a:schemeClr val="tx1"/>
                </a:solidFill>
                <a:effectLst/>
                <a:latin typeface="Times New Roman" panose="02020603050405020304" pitchFamily="18" charset="0"/>
                <a:cs typeface="Times New Roman" panose="02020603050405020304" pitchFamily="18" charset="0"/>
              </a:rPr>
              <a:t> </a:t>
            </a:r>
            <a:r>
              <a:rPr lang="sr-Latn-CS" sz="2400" dirty="0">
                <a:solidFill>
                  <a:schemeClr val="tx1"/>
                </a:solidFill>
                <a:effectLst/>
                <a:latin typeface="Times New Roman" panose="02020603050405020304" pitchFamily="18" charset="0"/>
                <a:cs typeface="Times New Roman" panose="02020603050405020304" pitchFamily="18" charset="0"/>
              </a:rPr>
              <a:t>Loša preciznost ne može da proizvede dobru tačnost: </a:t>
            </a:r>
            <a:r>
              <a:rPr lang="sr-Latn-CS" sz="2400" b="0" dirty="0">
                <a:solidFill>
                  <a:schemeClr val="tx1"/>
                </a:solidFill>
                <a:effectLst/>
                <a:latin typeface="Times New Roman" panose="02020603050405020304" pitchFamily="18" charset="0"/>
                <a:cs typeface="Times New Roman" panose="02020603050405020304" pitchFamily="18" charset="0"/>
              </a:rPr>
              <a:t>ne želimo da prihvatimo tačan rezultat ako se on desio slučajno!</a:t>
            </a:r>
            <a:br>
              <a:rPr lang="sr-Latn-CS" sz="2400"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7205615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R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3" name="Picture 2" descr="Diagram&#10;&#10;Description automatically generated">
            <a:extLst>
              <a:ext uri="{FF2B5EF4-FFF2-40B4-BE49-F238E27FC236}">
                <a16:creationId xmlns:a16="http://schemas.microsoft.com/office/drawing/2014/main" id="{AC984A26-58F3-4A4C-A905-203FCF913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44" y="1295400"/>
            <a:ext cx="7692911" cy="4620547"/>
          </a:xfrm>
          <a:prstGeom prst="rect">
            <a:avLst/>
          </a:prstGeom>
        </p:spPr>
      </p:pic>
    </p:spTree>
    <p:extLst>
      <p:ext uri="{BB962C8B-B14F-4D97-AF65-F5344CB8AC3E}">
        <p14:creationId xmlns:p14="http://schemas.microsoft.com/office/powerpoint/2010/main" val="34722492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CS" sz="2400" dirty="0">
                <a:solidFill>
                  <a:schemeClr val="tx1"/>
                </a:solidFill>
                <a:effectLst/>
                <a:latin typeface="Times New Roman" panose="02020603050405020304" pitchFamily="18" charset="0"/>
                <a:cs typeface="Times New Roman" panose="02020603050405020304" pitchFamily="18" charset="0"/>
              </a:rPr>
              <a:t>Sistematska greška: </a:t>
            </a:r>
            <a:r>
              <a:rPr lang="sr-Latn-CS" sz="2400" b="0" dirty="0">
                <a:solidFill>
                  <a:schemeClr val="tx1"/>
                </a:solidFill>
                <a:effectLst/>
                <a:latin typeface="Times New Roman" panose="02020603050405020304" pitchFamily="18" charset="0"/>
                <a:cs typeface="Times New Roman" panose="02020603050405020304" pitchFamily="18" charset="0"/>
              </a:rPr>
              <a:t>komponenta greške merenja koja u ponovljenim merenjima ostaje nepromenjena.</a:t>
            </a:r>
            <a:br>
              <a:rPr lang="sr-Latn-CS" sz="2400" b="0" dirty="0">
                <a:solidFill>
                  <a:schemeClr val="tx1"/>
                </a:solidFill>
                <a:effectLst/>
                <a:latin typeface="Times New Roman" panose="02020603050405020304" pitchFamily="18" charset="0"/>
                <a:cs typeface="Times New Roman" panose="02020603050405020304" pitchFamily="18" charset="0"/>
              </a:rPr>
            </a:br>
            <a:br>
              <a:rPr lang="sr-Latn-CS" sz="2400" b="0" dirty="0">
                <a:solidFill>
                  <a:schemeClr val="tx1"/>
                </a:solidFill>
                <a:effectLst/>
                <a:latin typeface="Times New Roman" panose="02020603050405020304" pitchFamily="18" charset="0"/>
                <a:cs typeface="Times New Roman" panose="02020603050405020304" pitchFamily="18" charset="0"/>
              </a:rPr>
            </a:br>
            <a:r>
              <a:rPr lang="sr-Latn-CS" sz="2400" dirty="0">
                <a:solidFill>
                  <a:schemeClr val="tx1"/>
                </a:solidFill>
                <a:effectLst/>
                <a:latin typeface="Times New Roman" panose="02020603050405020304" pitchFamily="18" charset="0"/>
                <a:cs typeface="Times New Roman" panose="02020603050405020304" pitchFamily="18" charset="0"/>
              </a:rPr>
              <a:t>Slučajna greška:</a:t>
            </a:r>
            <a:r>
              <a:rPr lang="sr-Latn-CS" sz="2400" b="0" dirty="0">
                <a:solidFill>
                  <a:schemeClr val="tx1"/>
                </a:solidFill>
                <a:effectLst/>
                <a:latin typeface="Times New Roman" panose="02020603050405020304" pitchFamily="18" charset="0"/>
                <a:cs typeface="Times New Roman" panose="02020603050405020304" pitchFamily="18" charset="0"/>
              </a:rPr>
              <a:t> komponenta greške merenja koja se nepredvidivo menja u ponovljenim merenjima.</a:t>
            </a:r>
            <a:br>
              <a:rPr lang="en-US" sz="2400" b="0" dirty="0">
                <a:solidFill>
                  <a:schemeClr val="tx1"/>
                </a:solidFill>
                <a:effectLst/>
                <a:latin typeface="Times New Roman" panose="02020603050405020304" pitchFamily="18" charset="0"/>
                <a:cs typeface="Times New Roman" panose="02020603050405020304" pitchFamily="18" charset="0"/>
              </a:rPr>
            </a:br>
            <a:br>
              <a:rPr lang="sr-Latn-CS" sz="2400" b="0" dirty="0">
                <a:solidFill>
                  <a:schemeClr val="tx1"/>
                </a:solidFill>
                <a:effectLst/>
                <a:latin typeface="Times New Roman" panose="02020603050405020304" pitchFamily="18" charset="0"/>
                <a:cs typeface="Times New Roman" panose="02020603050405020304" pitchFamily="18" charset="0"/>
              </a:rPr>
            </a:br>
            <a:br>
              <a:rPr lang="sr-Latn-CS" sz="2400" b="0" dirty="0">
                <a:solidFill>
                  <a:schemeClr val="tx1"/>
                </a:solidFill>
                <a:effectLst/>
                <a:latin typeface="Times New Roman" panose="02020603050405020304" pitchFamily="18" charset="0"/>
                <a:cs typeface="Times New Roman" panose="02020603050405020304" pitchFamily="18" charset="0"/>
              </a:rPr>
            </a:br>
            <a:endParaRPr lang="en-US" sz="2400" b="0"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12930591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r>
              <a:rPr lang="sr-Latn-CS" sz="3800" dirty="0">
                <a:solidFill>
                  <a:schemeClr val="tx1"/>
                </a:solidFill>
                <a:effectLst/>
                <a:latin typeface="Times New Roman" panose="02020603050405020304" pitchFamily="18" charset="0"/>
                <a:cs typeface="Times New Roman" panose="02020603050405020304" pitchFamily="18" charset="0"/>
              </a:rPr>
              <a:t>Stohastic computing</a:t>
            </a:r>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r>
              <a:rPr lang="sr-Latn-CS" sz="3800" dirty="0">
                <a:solidFill>
                  <a:schemeClr val="tx1"/>
                </a:solidFill>
                <a:effectLst/>
                <a:latin typeface="Times New Roman" panose="02020603050405020304" pitchFamily="18" charset="0"/>
                <a:cs typeface="Times New Roman" panose="02020603050405020304" pitchFamily="18" charset="0"/>
              </a:rPr>
              <a:t>- </a:t>
            </a:r>
            <a:r>
              <a:rPr lang="sr-Latn-CS" sz="3400" b="0" dirty="0">
                <a:solidFill>
                  <a:schemeClr val="tx1"/>
                </a:solidFill>
                <a:effectLst/>
                <a:latin typeface="Times New Roman" panose="02020603050405020304" pitchFamily="18" charset="0"/>
                <a:cs typeface="Times New Roman" panose="02020603050405020304" pitchFamily="18" charset="0"/>
              </a:rPr>
              <a:t>von Neumann 1956.</a:t>
            </a:r>
            <a:br>
              <a:rPr lang="sr-Latn-CS" sz="380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Gaines 1967. </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Operand – povorka impulsa</a:t>
            </a:r>
            <a:br>
              <a:rPr lang="sr-Latn-CS" sz="3400" b="0" dirty="0">
                <a:solidFill>
                  <a:schemeClr val="tx1"/>
                </a:solidFill>
                <a:effectLst/>
                <a:latin typeface="Times New Roman" panose="02020603050405020304" pitchFamily="18" charset="0"/>
                <a:cs typeface="Times New Roman" panose="02020603050405020304" pitchFamily="18" charset="0"/>
              </a:rPr>
            </a:br>
            <a:r>
              <a:rPr lang="sr-Latn-CS" sz="3400" b="0" dirty="0">
                <a:solidFill>
                  <a:schemeClr val="tx1"/>
                </a:solidFill>
                <a:effectLst/>
                <a:latin typeface="Times New Roman" panose="02020603050405020304" pitchFamily="18" charset="0"/>
                <a:cs typeface="Times New Roman" panose="02020603050405020304" pitchFamily="18" charset="0"/>
              </a:rPr>
              <a:t>- Informacija - verovatnoća pojave jedinice</a:t>
            </a:r>
            <a:br>
              <a:rPr lang="sr-Latn-CS" sz="3400" b="0" dirty="0">
                <a:solidFill>
                  <a:schemeClr val="tx1"/>
                </a:solidFill>
                <a:effectLst/>
                <a:latin typeface="Times New Roman" panose="02020603050405020304" pitchFamily="18" charset="0"/>
                <a:cs typeface="Times New Roman" panose="02020603050405020304" pitchFamily="18" charset="0"/>
              </a:rPr>
            </a:br>
            <a:endParaRPr lang="en-US" sz="3400" b="0"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spTree>
    <p:extLst>
      <p:ext uri="{BB962C8B-B14F-4D97-AF65-F5344CB8AC3E}">
        <p14:creationId xmlns:p14="http://schemas.microsoft.com/office/powerpoint/2010/main" val="25012019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D4E6C1-BD30-4E56-B0CE-EDD885ECC7DD}"/>
              </a:ext>
            </a:extLst>
          </p:cNvPr>
          <p:cNvSpPr>
            <a:spLocks noGrp="1" noChangeArrowheads="1"/>
          </p:cNvSpPr>
          <p:nvPr>
            <p:ph type="title"/>
          </p:nvPr>
        </p:nvSpPr>
        <p:spPr bwMode="auto">
          <a:xfrm>
            <a:off x="503238" y="1600200"/>
            <a:ext cx="8183562" cy="4435475"/>
          </a:xfrm>
        </p:spPr>
        <p:txBody>
          <a:bodyPr wrap="square" lIns="91440" tIns="45720" rIns="91440" bIns="45720" numCol="1" anchorCtr="0" compatLnSpc="1">
            <a:prstTxWarp prst="textNoShape">
              <a:avLst/>
            </a:prstTxWarp>
            <a:normAutofit/>
          </a:bodyPr>
          <a:lstStyle/>
          <a:p>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br>
              <a:rPr lang="sr-Latn-CS" sz="3800" dirty="0">
                <a:solidFill>
                  <a:schemeClr val="tx1"/>
                </a:solidFill>
                <a:effectLst/>
                <a:latin typeface="Times New Roman" panose="02020603050405020304" pitchFamily="18" charset="0"/>
                <a:cs typeface="Times New Roman" panose="02020603050405020304" pitchFamily="18" charset="0"/>
              </a:rPr>
            </a:br>
            <a:br>
              <a:rPr lang="en-U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id="{89A835C3-D9AA-47FB-BEA0-E109CAB781CD}"/>
              </a:ext>
            </a:extLst>
          </p:cNvPr>
          <p:cNvSpPr>
            <a:spLocks noGrp="1"/>
          </p:cNvSpPr>
          <p:nvPr>
            <p:ph idx="1"/>
          </p:nvPr>
        </p:nvSpPr>
        <p:spPr>
          <a:xfrm>
            <a:off x="503238" y="530225"/>
            <a:ext cx="8183562" cy="993775"/>
          </a:xfrm>
        </p:spPr>
        <p:txBody>
          <a:bodyPr/>
          <a:lstStyle/>
          <a:p>
            <a:pPr eaLnBrk="1" hangingPunct="1">
              <a:spcBef>
                <a:spcPct val="0"/>
              </a:spcBef>
              <a:buNone/>
            </a:pPr>
            <a:r>
              <a:rPr lang="en-US" sz="2200" b="1" dirty="0" err="1">
                <a:latin typeface="Times New Roman" panose="02020603050405020304" pitchFamily="18" charset="0"/>
                <a:cs typeface="Times New Roman" panose="02020603050405020304" pitchFamily="18" charset="0"/>
              </a:rPr>
              <a:t>SVETSKI</a:t>
            </a:r>
            <a:r>
              <a:rPr lang="en-US" sz="2200" b="1" dirty="0">
                <a:latin typeface="Times New Roman" panose="02020603050405020304" pitchFamily="18" charset="0"/>
                <a:cs typeface="Times New Roman" panose="02020603050405020304" pitchFamily="18" charset="0"/>
              </a:rPr>
              <a:t> DAN </a:t>
            </a:r>
            <a:r>
              <a:rPr lang="en-US" sz="2200" b="1" dirty="0" err="1">
                <a:latin typeface="Times New Roman" panose="02020603050405020304" pitchFamily="18" charset="0"/>
                <a:cs typeface="Times New Roman" panose="02020603050405020304" pitchFamily="18" charset="0"/>
              </a:rPr>
              <a:t>METROLOGIJE</a:t>
            </a:r>
            <a:r>
              <a:rPr lang="en-US" sz="2200" b="1" dirty="0">
                <a:latin typeface="Times New Roman" panose="02020603050405020304" pitchFamily="18" charset="0"/>
                <a:cs typeface="Times New Roman" panose="02020603050405020304" pitchFamily="18" charset="0"/>
              </a:rPr>
              <a:t> 2021</a:t>
            </a:r>
          </a:p>
          <a:p>
            <a:pPr eaLnBrk="1" hangingPunct="1">
              <a:spcBef>
                <a:spcPct val="0"/>
              </a:spcBef>
              <a:buNone/>
            </a:pPr>
            <a:r>
              <a:rPr lang="sr-Latn-CS" altLang="en-US" sz="2200" b="1" dirty="0">
                <a:latin typeface="Times New Roman" panose="02020603050405020304" pitchFamily="18" charset="0"/>
                <a:cs typeface="Times New Roman" panose="02020603050405020304" pitchFamily="18" charset="0"/>
              </a:rPr>
              <a:t>Univerzitet u Novom Sadu, FTN, </a:t>
            </a:r>
            <a:r>
              <a:rPr lang="en-US" altLang="en-US" sz="2200" b="1" dirty="0">
                <a:latin typeface="Times New Roman" panose="02020603050405020304" pitchFamily="18" charset="0"/>
                <a:cs typeface="Times New Roman" panose="02020603050405020304" pitchFamily="18" charset="0"/>
              </a:rPr>
              <a:t>Novi Sad, </a:t>
            </a:r>
            <a:r>
              <a:rPr lang="sr-Latn-RS" altLang="en-US" sz="2200" b="1" dirty="0">
                <a:latin typeface="Times New Roman" panose="02020603050405020304" pitchFamily="18" charset="0"/>
                <a:cs typeface="Times New Roman" panose="02020603050405020304" pitchFamily="18" charset="0"/>
              </a:rPr>
              <a:t>20</a:t>
            </a:r>
            <a:r>
              <a:rPr lang="en-US" altLang="en-US" sz="2200" b="1" dirty="0">
                <a:latin typeface="Times New Roman" panose="02020603050405020304" pitchFamily="18" charset="0"/>
                <a:cs typeface="Times New Roman" panose="02020603050405020304" pitchFamily="18" charset="0"/>
              </a:rPr>
              <a:t>.</a:t>
            </a:r>
            <a:r>
              <a:rPr lang="sr-Latn-RS" altLang="en-US" sz="2200" b="1" dirty="0">
                <a:latin typeface="Times New Roman" panose="02020603050405020304" pitchFamily="18" charset="0"/>
                <a:cs typeface="Times New Roman" panose="02020603050405020304" pitchFamily="18" charset="0"/>
              </a:rPr>
              <a:t>05</a:t>
            </a:r>
            <a:r>
              <a:rPr lang="en-US" altLang="en-US" sz="2200" b="1" dirty="0">
                <a:latin typeface="Times New Roman" panose="02020603050405020304" pitchFamily="18" charset="0"/>
                <a:cs typeface="Times New Roman" panose="02020603050405020304" pitchFamily="18" charset="0"/>
              </a:rPr>
              <a:t>.20</a:t>
            </a:r>
            <a:r>
              <a:rPr lang="sr-Latn-RS" altLang="en-US" sz="2200" b="1" dirty="0">
                <a:latin typeface="Times New Roman" panose="02020603050405020304" pitchFamily="18" charset="0"/>
                <a:cs typeface="Times New Roman" panose="02020603050405020304" pitchFamily="18" charset="0"/>
              </a:rPr>
              <a:t>21</a:t>
            </a:r>
            <a:r>
              <a:rPr lang="en-US" altLang="en-US" sz="2200" b="1" dirty="0">
                <a:latin typeface="Times New Roman" panose="02020603050405020304" pitchFamily="18" charset="0"/>
                <a:cs typeface="Times New Roman" panose="02020603050405020304" pitchFamily="18" charset="0"/>
              </a:rPr>
              <a:t>.</a:t>
            </a:r>
            <a:endParaRPr lang="sr-Latn-CS" altLang="en-US" sz="2200" b="1" dirty="0"/>
          </a:p>
        </p:txBody>
      </p:sp>
      <p:pic>
        <p:nvPicPr>
          <p:cNvPr id="3" name="Picture 2" descr="Diagram&#10;&#10;Description automatically generated">
            <a:extLst>
              <a:ext uri="{FF2B5EF4-FFF2-40B4-BE49-F238E27FC236}">
                <a16:creationId xmlns:a16="http://schemas.microsoft.com/office/drawing/2014/main" id="{DA9F1993-C3AB-4405-86EC-AD7E254BA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39" y="2176962"/>
            <a:ext cx="7855159" cy="3281950"/>
          </a:xfrm>
          <a:prstGeom prst="rect">
            <a:avLst/>
          </a:prstGeom>
        </p:spPr>
      </p:pic>
    </p:spTree>
    <p:extLst>
      <p:ext uri="{BB962C8B-B14F-4D97-AF65-F5344CB8AC3E}">
        <p14:creationId xmlns:p14="http://schemas.microsoft.com/office/powerpoint/2010/main" val="289033113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1218</TotalTime>
  <Words>5228</Words>
  <Application>Microsoft Office PowerPoint</Application>
  <PresentationFormat>On-screen Show (4:3)</PresentationFormat>
  <Paragraphs>208</Paragraphs>
  <Slides>32</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Verdana</vt:lpstr>
      <vt:lpstr>Wingdings 2</vt:lpstr>
      <vt:lpstr>Aspect</vt:lpstr>
      <vt:lpstr>Metrologija i stohastički metodi   Dragan Pejić Univerzitet u Novom Sadu, FTN, Novi Sad </vt:lpstr>
      <vt:lpstr>Plan izlaganja  - Osnovni pojmovi - Stohastic computing - Stohastička adiciona AD konverzija  </vt:lpstr>
      <vt:lpstr>Osnovni pojmovi  - tačnost, preciznost - istinitost - sistematske i slučajne greške  </vt:lpstr>
      <vt:lpstr> </vt:lpstr>
      <vt:lpstr>Preciznost: mera bliskosti rezultata ponovljenih merenja. Nema veze sa referentnom vrednošću.  Istinitost: mera bliskosti prosečne vrednosti rezultata merenja i prihvaćene referentne vrednosti.  Tačnost: mera slaganja izmerenog rezultata i prihvaćene referentne vrednosti. Loša preciznost ne može da proizvede dobru tačnost: ne želimo da prihvatimo tačan rezultat ako se on desio slučajno! </vt:lpstr>
      <vt:lpstr> </vt:lpstr>
      <vt:lpstr>Sistematska greška: komponenta greške merenja koja u ponovljenim merenjima ostaje nepromenjena.  Slučajna greška: komponenta greške merenja koja se nepredvidivo menja u ponovljenim merenjima.   </vt:lpstr>
      <vt:lpstr>Stohastic computing  - von Neumann 1956. - Gaines 1967.  - Operand – povorka impulsa - Informacija - verovatnoća pojave jedinice </vt:lpstr>
      <vt:lpstr>    </vt:lpstr>
      <vt:lpstr>    </vt:lpstr>
      <vt:lpstr>    </vt:lpstr>
      <vt:lpstr>    </vt:lpstr>
      <vt:lpstr>Prednosti - jednostavna realizacija osnovnih operacija - svi biti imaju istu težinu Nedostaci - mogućnost grešaka u računanju - tačnost se postiže na velikim uzorku </vt:lpstr>
      <vt:lpstr>- Poraz od strane digitalnih računara - Vraćanje na scenu zahvaljujući razvoju tehnologije - Sve veće interesovanje poslednjih decenija - Veštačke neuralne mreže, dekodovanje i korigovanje greške </vt:lpstr>
      <vt:lpstr>Stohastički adicioni AD konvertor  - prof. Vladimir Vujičić - prof. Slobodan Milovančev - Katedra za električna merenja i saradnici </vt:lpstr>
      <vt:lpstr> </vt:lpstr>
      <vt:lpstr>Razvoj ideje - AD konverzija analognih ulaznih signala - Množenje odbiraka - Akumulacija proizvoda - Velika rezolucija AD: zahtevno množenje i akumulacija - Mala rezolucija AD: loše performanse </vt:lpstr>
      <vt:lpstr> </vt:lpstr>
      <vt:lpstr> </vt:lpstr>
      <vt:lpstr> </vt:lpstr>
      <vt:lpstr> </vt:lpstr>
      <vt:lpstr> </vt:lpstr>
      <vt:lpstr>Osobine - brz FADC male rezolucije, dobro definisanih pragova - dodavanje šuma - ditera - jednostavna realizacija množenja i akumuliranja - veći broj odbiraka – bolje performanse </vt:lpstr>
      <vt:lpstr>Diter  - uniformni šum - definisan opseg vrednosti - što bolje statističke osobine - što manja međusobna korelisanost </vt:lpstr>
      <vt:lpstr>Linear Feedback Shift Register (+ DAC)      </vt:lpstr>
      <vt:lpstr>      </vt:lpstr>
      <vt:lpstr>Performanse  - ulazni opseg +/- 5 V - dva diterska signala (D1 i D2) - dva nezavisna LFSR dužine 40 i 44 - DAC 18b, 100 kHz </vt:lpstr>
      <vt:lpstr>Osobina adaptivnosti (Preciznost zavisi od broja odmeraka - N)  - 10 sekundi : 0.1 % fs         (N=1x106) - 1 minut      : 0.05 % fs       (N=6x106) - 15 minuta  : 0.0075 % fs   (N=90x106) </vt:lpstr>
      <vt:lpstr>Povećanjem N (povećavanjem f ili T) se dobija bolja preciznost: opada sa sqrt(N)  Ograničavajući faktor je sistematska greška: kvalitet izrade hardvera.  Utvrđena je sistematska greška od 0.0075 % fs </vt:lpstr>
      <vt:lpstr>Umesto zaključka  - SAADK je metoda zasnovana na stohastici - Katedra je prepoznatljiva po toj metodi - Napravljeno je nekoliko prototipova - Napravljena dva serijska proizvoda - Dvocifren broj radova i doktorata </vt:lpstr>
      <vt:lpstr>HVALA NA PAŽNJI    </vt:lpstr>
      <vt:lpstr>PITANJA?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Randomizing of Pseudorandom Noise Source</dc:title>
  <dc:creator>PejicDragan</dc:creator>
  <cp:lastModifiedBy>Pejić Dragan</cp:lastModifiedBy>
  <cp:revision>197</cp:revision>
  <dcterms:created xsi:type="dcterms:W3CDTF">2006-08-16T00:00:00Z</dcterms:created>
  <dcterms:modified xsi:type="dcterms:W3CDTF">2021-05-20T08:45:57Z</dcterms:modified>
</cp:coreProperties>
</file>