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  <p:sldMasterId id="2147483661" r:id="rId2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>
        <p:scale>
          <a:sx n="0" d="6"/>
          <a:sy n="0" d="2"/>
        </p:scale>
        <p:origin x="87894016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presProps" Target="presProps.xml" /><Relationship Id="rId20" Type="http://schemas.openxmlformats.org/officeDocument/2006/relationships/tableStyles" Target="tableStyles.xml" /><Relationship Id="rId2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4AC8A7C3-DD31-40E2-AB36-10D62090A752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99986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99986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04F7A858-F98B-472C-8AAA-D3EDC9A853CC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/>
          </p:nvPr>
        </p:nvSpPr>
        <p:spPr bwMode="auto">
          <a:xfrm>
            <a:off x="6707160" y="396432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BDCBDD21-C059-402B-B96A-5D83863213A3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 bwMode="auto">
          <a:xfrm>
            <a:off x="4964400" y="160020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/>
          </p:nvPr>
        </p:nvSpPr>
        <p:spPr bwMode="auto">
          <a:xfrm>
            <a:off x="8345160" y="160020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/>
          </p:nvPr>
        </p:nvSpPr>
        <p:spPr bwMode="auto">
          <a:xfrm>
            <a:off x="4964400" y="396432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/>
          </p:nvPr>
        </p:nvSpPr>
        <p:spPr bwMode="auto">
          <a:xfrm>
            <a:off x="8345160" y="396432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E91A0729-0992-49F8-8AF1-EAF15B8A5177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A68D0082-FCBA-409D-BC5D-62BF4E26770E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subTitle"/>
          </p:nvPr>
        </p:nvSpPr>
        <p:spPr bwMode="auto">
          <a:xfrm>
            <a:off x="1583640" y="1600200"/>
            <a:ext cx="99986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  <a:defRPr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72EDC2D3-1C0C-40C6-8B7E-FD4AB6D0989D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99986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F2A79879-15DD-4939-A89B-2D2E80652370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9A1F557D-67FE-42FF-B1E5-E194E72D43A3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A9A6C916-09DB-4A48-9642-4813BAF056A9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subTitle"/>
          </p:nvPr>
        </p:nvSpPr>
        <p:spPr bwMode="auto">
          <a:xfrm>
            <a:off x="1583640" y="274680"/>
            <a:ext cx="99986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  <a:defRPr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F82F29E2-86D3-493A-86C8-B44288CD6DA2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EEA9874B-9BC7-469E-A40E-2F583C4C28D4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subTitle"/>
          </p:nvPr>
        </p:nvSpPr>
        <p:spPr bwMode="auto">
          <a:xfrm>
            <a:off x="1583640" y="1600200"/>
            <a:ext cx="99986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  <a:defRPr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0610DA0C-EE8B-49E3-B20C-C6989AA9E461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 bwMode="auto">
          <a:xfrm>
            <a:off x="6707160" y="396432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24DBE253-C762-4DA3-8E4C-E929DD9671EE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99986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D07FF081-A749-4058-AA4E-2334E5A65ED6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99986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99986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B6DB8003-7EB9-429A-81E7-F86123590726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/>
          </p:nvPr>
        </p:nvSpPr>
        <p:spPr bwMode="auto">
          <a:xfrm>
            <a:off x="6707160" y="396432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A18BBCB5-6E8B-4534-889B-A6B40604BD24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 bwMode="auto">
          <a:xfrm>
            <a:off x="4964400" y="160020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 bwMode="auto">
          <a:xfrm>
            <a:off x="8345160" y="160020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6"/>
          <p:cNvSpPr>
            <a:spLocks noGrp="1"/>
          </p:cNvSpPr>
          <p:nvPr>
            <p:ph/>
          </p:nvPr>
        </p:nvSpPr>
        <p:spPr bwMode="auto">
          <a:xfrm>
            <a:off x="4964400" y="396432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7"/>
          <p:cNvSpPr>
            <a:spLocks noGrp="1"/>
          </p:cNvSpPr>
          <p:nvPr>
            <p:ph/>
          </p:nvPr>
        </p:nvSpPr>
        <p:spPr bwMode="auto">
          <a:xfrm>
            <a:off x="8345160" y="3964320"/>
            <a:ext cx="32194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 bwMode="auto"/>
        <p:txBody>
          <a:bodyPr/>
          <a:p>
            <a:pPr>
              <a:defRPr/>
            </a:pPr>
            <a:fld id="{5175EA8A-DC67-4CA1-8C0A-8105995F9CDC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99986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36F7853E-271D-4F5B-AABC-4D65C0F3442F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CF3CEBAB-4BA7-4B48-9326-E2D95B7C14B8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97AD1567-B8C8-4562-8E29-984A2E5A66DE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subTitle"/>
          </p:nvPr>
        </p:nvSpPr>
        <p:spPr bwMode="auto">
          <a:xfrm>
            <a:off x="1583640" y="274680"/>
            <a:ext cx="99986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buNone/>
              <a:defRPr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11D59348-DA86-43E9-82F2-170851A010CB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F44CB91A-990A-4B1A-AC5B-F82E4B57D8FE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 bwMode="auto">
          <a:xfrm>
            <a:off x="6707160" y="396432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B75C8F2B-8C4D-4A14-9AB2-7D6CE85FCC03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 bwMode="auto">
          <a:xfrm>
            <a:off x="158364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 bwMode="auto">
          <a:xfrm>
            <a:off x="6707160" y="1600200"/>
            <a:ext cx="487908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 bwMode="auto">
          <a:xfrm>
            <a:off x="1583640" y="3964320"/>
            <a:ext cx="99986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 bwMode="auto"/>
        <p:txBody>
          <a:bodyPr/>
          <a:p>
            <a:pPr>
              <a:defRPr/>
            </a:pPr>
            <a:fld id="{FB5A7D31-0D5E-4A7F-B13D-D42056245EFE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0" name="Shape 1058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Shape 1059"/>
          <p:cNvSpPr/>
          <p:nvPr/>
        </p:nvSpPr>
        <p:spPr bwMode="auto"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Shape 1060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Shape 1061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Shape 1062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Shape 1063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Shape 1064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Shape 1065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Shape 1066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Shape 1067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Shape 1068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Shape 1069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Shape 1070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PlaceHolder 1"/>
          <p:cNvSpPr>
            <a:spLocks noGrp="1"/>
          </p:cNvSpPr>
          <p:nvPr>
            <p:ph type="title"/>
          </p:nvPr>
        </p:nvSpPr>
        <p:spPr bwMode="auto"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ru-RU" sz="4400" b="1" strike="noStrike" spc="-1">
                <a:solidFill>
                  <a:srgbClr val="000000"/>
                </a:solidFill>
                <a:latin typeface="Arial"/>
                <a:ea typeface="Arial"/>
              </a:rPr>
              <a:t>Образец заголовка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dt" idx="1"/>
          </p:nvPr>
        </p:nvSpPr>
        <p:spPr bwMode="auto">
          <a:xfrm>
            <a:off x="161892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pPr>
              <a:defRPr/>
            </a:pPr>
            <a:r>
              <a:rPr lang="en-US" sz="1400" b="0" strike="noStrike" spc="-1">
                <a:latin typeface="Times New Roman"/>
              </a:rPr>
              <a:t>&lt;date/time&gt;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ftr" idx="2"/>
          </p:nvPr>
        </p:nvSpPr>
        <p:spPr bwMode="auto">
          <a:xfrm>
            <a:off x="5125680" y="6356520"/>
            <a:ext cx="35622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  <a:defRPr/>
            </a:pPr>
            <a:r>
              <a:rPr lang="en-US" sz="1400" b="0" strike="noStrike" spc="-1">
                <a:latin typeface="Times New Roman"/>
              </a:rPr>
              <a:t>&lt;footer&gt;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sldNum" idx="3"/>
          </p:nvPr>
        </p:nvSpPr>
        <p:spPr bwMode="auto">
          <a:xfrm>
            <a:off x="9264240" y="6356520"/>
            <a:ext cx="2317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lang="en-US" sz="2400" b="0" strike="noStrike" spc="-1">
                <a:latin typeface="Times New Roman"/>
              </a:defRPr>
            </a:lvl1pPr>
          </a:lstStyle>
          <a:p>
            <a:pPr>
              <a:defRPr/>
            </a:pPr>
            <a:endParaRPr lang="en-US" sz="2400" b="0" strike="noStrike" spc="-1">
              <a:latin typeface="Times New Roman"/>
            </a:endParaRPr>
          </a:p>
        </p:txBody>
      </p:sp>
      <p:sp>
        <p:nvSpPr>
          <p:cNvPr id="17" name="PlaceHolder 5"/>
          <p:cNvSpPr>
            <a:spLocks noGrp="1"/>
          </p:cNvSpPr>
          <p:nvPr>
            <p:ph type="body"/>
          </p:nvPr>
        </p:nvSpPr>
        <p:spPr bwMode="auto"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Shape 1058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Shape 1059"/>
          <p:cNvSpPr/>
          <p:nvPr/>
        </p:nvSpPr>
        <p:spPr bwMode="auto">
          <a:xfrm>
            <a:off x="0" y="0"/>
            <a:ext cx="12191760" cy="685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Shape 1060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Shape 1061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Shape 1062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Shape 1063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Shape 1064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Shape 1065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Shape 1066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Shape 1067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Shape 1068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Shape 1069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Shape 1070"/>
          <p:cNvSpPr/>
          <p:nvPr/>
        </p:nvSpPr>
        <p:spPr bwMode="auto">
          <a:xfrm>
            <a:off x="0" y="0"/>
            <a:ext cx="12191760" cy="685764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PlaceHolder 1"/>
          <p:cNvSpPr>
            <a:spLocks noGrp="1"/>
          </p:cNvSpPr>
          <p:nvPr>
            <p:ph type="title"/>
          </p:nvPr>
        </p:nvSpPr>
        <p:spPr bwMode="auto">
          <a:xfrm>
            <a:off x="1583640" y="274680"/>
            <a:ext cx="99986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  <a:buNone/>
              <a:defRPr/>
            </a:pPr>
            <a:r>
              <a:rPr lang="ru-RU" sz="4400" b="1" strike="noStrike" spc="-1">
                <a:solidFill>
                  <a:srgbClr val="000000"/>
                </a:solidFill>
                <a:latin typeface="Arial"/>
                <a:ea typeface="Arial"/>
              </a:rPr>
              <a:t>Образец заголовка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 bwMode="auto">
          <a:xfrm>
            <a:off x="1583640" y="1600200"/>
            <a:ext cx="9998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  <a:ea typeface="Arial"/>
              </a:rPr>
              <a:t>Образец текста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840">
              <a:lnSpc>
                <a:spcPct val="100000"/>
              </a:lnSpc>
              <a:buClr>
                <a:srgbClr val="000000"/>
              </a:buClr>
              <a:buFont typeface="Arial"/>
              <a:buChar char="–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  <a:ea typeface="Arial"/>
              </a:rPr>
              <a:t>Второй уровень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60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  <a:ea typeface="Arial"/>
              </a:rPr>
              <a:t>Третий уровень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1600200" lvl="3" indent="-228600">
              <a:lnSpc>
                <a:spcPct val="100000"/>
              </a:lnSpc>
              <a:buClr>
                <a:srgbClr val="000000"/>
              </a:buClr>
              <a:buFont typeface="Arial"/>
              <a:buChar char="–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Arial"/>
              </a:rPr>
              <a:t>Четвертый уровень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2057400" lvl="4" indent="-228600">
              <a:lnSpc>
                <a:spcPct val="100000"/>
              </a:lnSpc>
              <a:buClr>
                <a:srgbClr val="000000"/>
              </a:buClr>
              <a:buFont typeface="Arial"/>
              <a:buChar char="»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Arial"/>
              </a:rPr>
              <a:t>Пятый уровень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dt" idx="4"/>
          </p:nvPr>
        </p:nvSpPr>
        <p:spPr bwMode="auto">
          <a:xfrm>
            <a:off x="1618920" y="6356520"/>
            <a:ext cx="2844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lang="en-US" sz="1400" b="0" strike="noStrike" spc="-1">
                <a:latin typeface="Times New Roman"/>
              </a:defRPr>
            </a:lvl1pPr>
          </a:lstStyle>
          <a:p>
            <a:pPr>
              <a:defRPr/>
            </a:pPr>
            <a:r>
              <a:rPr lang="en-US" sz="1400" b="0" strike="noStrike" spc="-1">
                <a:latin typeface="Times New Roman"/>
              </a:rPr>
              <a:t>&lt;date/time&gt;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ftr" idx="5"/>
          </p:nvPr>
        </p:nvSpPr>
        <p:spPr bwMode="auto">
          <a:xfrm>
            <a:off x="5125680" y="6356520"/>
            <a:ext cx="35622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Times New Roman"/>
              </a:defRPr>
            </a:lvl1pPr>
          </a:lstStyle>
          <a:p>
            <a:pPr algn="ctr">
              <a:buNone/>
              <a:defRPr/>
            </a:pPr>
            <a:r>
              <a:rPr lang="en-US" sz="1400" b="0" strike="noStrike" spc="-1">
                <a:latin typeface="Times New Roman"/>
              </a:rPr>
              <a:t>&lt;footer&gt;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sldNum" idx="6"/>
          </p:nvPr>
        </p:nvSpPr>
        <p:spPr bwMode="auto">
          <a:xfrm>
            <a:off x="9264240" y="6356520"/>
            <a:ext cx="231768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lang="en-US" sz="2400" b="0" strike="noStrike" spc="-1">
                <a:latin typeface="Times New Roman"/>
              </a:defRPr>
            </a:lvl1pPr>
          </a:lstStyle>
          <a:p>
            <a:pPr>
              <a:defRPr/>
            </a:pPr>
            <a:endParaRPr lang="en-US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doc.qt.io/qtforpython-6/PySide6/QtWidgets/index.html#module-PySide6.QtWidgets" TargetMode="Externa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 bwMode="auto">
          <a:xfrm>
            <a:off x="914400" y="2130480"/>
            <a:ext cx="1036296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Arial"/>
              </a:rPr>
              <a:t>PySide6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subTitle"/>
          </p:nvPr>
        </p:nvSpPr>
        <p:spPr bwMode="auto">
          <a:xfrm>
            <a:off x="1828800" y="3886200"/>
            <a:ext cx="853416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  <a:defRPr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8307562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0" strike="noStrike" spc="0">
                <a:solidFill>
                  <a:srgbClr val="000000"/>
                </a:solidFill>
                <a:latin typeface="Arial"/>
              </a:rPr>
              <a:t>Signali i slotovi</a:t>
            </a:r>
            <a:endParaRPr lang="en-US" sz="44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583014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Omogućuju interakciju korisnika sa aplikacijom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Signal se generiše nekim događajem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Slot predstavlja funkciju koja će obraditi događaj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Poželjno je staviti dekorater </a:t>
            </a:r>
            <a:r>
              <a:rPr lang="en-US" sz="3200" b="0" i="1" strike="noStrike" spc="0">
                <a:solidFill>
                  <a:srgbClr val="000000"/>
                </a:solidFill>
                <a:latin typeface="Arial"/>
              </a:rPr>
              <a:t>@Slot() </a:t>
            </a:r>
            <a:r>
              <a:rPr lang="en-US" sz="3200" b="0" i="0" strike="noStrike" spc="0">
                <a:solidFill>
                  <a:srgbClr val="000000"/>
                </a:solidFill>
                <a:latin typeface="Arial"/>
              </a:rPr>
              <a:t>kako bi se naglasilo da je metoda unutar klase slot</a:t>
            </a:r>
            <a:endParaRPr lang="en-US" sz="3200" b="0" i="0" strike="noStrike" spc="0">
              <a:solidFill>
                <a:srgbClr val="000000"/>
              </a:solidFill>
              <a:latin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0" strike="noStrike" spc="0">
                <a:solidFill>
                  <a:srgbClr val="000000"/>
                </a:solidFill>
                <a:latin typeface="Arial"/>
              </a:rPr>
              <a:t>Svaka komponenta (</a:t>
            </a:r>
            <a:r>
              <a:rPr lang="en-US" sz="3200" b="0" i="1" strike="noStrike" spc="0">
                <a:solidFill>
                  <a:srgbClr val="000000"/>
                </a:solidFill>
                <a:latin typeface="Arial"/>
              </a:rPr>
              <a:t>widget</a:t>
            </a:r>
            <a:r>
              <a:rPr lang="en-US" sz="3200" b="0" i="0" strike="noStrike" spc="0">
                <a:solidFill>
                  <a:srgbClr val="000000"/>
                </a:solidFill>
                <a:latin typeface="Arial"/>
              </a:rPr>
              <a:t>) ima svoj set signala</a:t>
            </a:r>
            <a:endParaRPr lang="en-US" sz="3200" b="0" i="0" strike="noStrike" spc="0">
              <a:solidFill>
                <a:srgbClr val="000000"/>
              </a:solidFill>
              <a:latin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0" u="sng" strike="noStrike" spc="0">
                <a:solidFill>
                  <a:srgbClr val="000000"/>
                </a:solidFill>
                <a:latin typeface="Arial"/>
                <a:hlinkClick r:id="rId2" tooltip="https://doc.qt.io/qtforpython-6/PySide6/QtWidgets/index.html#module-PySide6.QtWidgets"/>
              </a:rPr>
              <a:t>Dokumentacija </a:t>
            </a:r>
            <a:endParaRPr lang="en-US" sz="3200" b="0" i="0" strike="noStrike" spc="0">
              <a:solidFill>
                <a:srgbClr val="000000"/>
              </a:solidFill>
              <a:latin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i="0" strike="noStrike" spc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13920039" name="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-583456" y="2931004"/>
            <a:ext cx="5179275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0" strike="noStrike" spc="0">
                <a:solidFill>
                  <a:srgbClr val="000000"/>
                </a:solidFill>
                <a:latin typeface="Arial"/>
              </a:rPr>
              <a:t>QDialog</a:t>
            </a:r>
            <a:endParaRPr lang="en-US" sz="4400" b="0" strike="noStrike" spc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81104714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773009" y="-4762"/>
            <a:ext cx="8381999" cy="68675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7381463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0" strike="noStrike" spc="0">
                <a:solidFill>
                  <a:srgbClr val="000000"/>
                </a:solidFill>
                <a:latin typeface="Arial"/>
              </a:rPr>
              <a:t>Layout</a:t>
            </a:r>
            <a:endParaRPr lang="en-US" sz="44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3149327" name="PlaceHolder 2"/>
          <p:cNvSpPr>
            <a:spLocks noGrp="1"/>
          </p:cNvSpPr>
          <p:nvPr>
            <p:ph/>
          </p:nvPr>
        </p:nvSpPr>
        <p:spPr bwMode="auto">
          <a:xfrm flipH="0" flipV="0">
            <a:off x="609480" y="1600200"/>
            <a:ext cx="10972440" cy="4956328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U PySide6 moguće je koristiti 4 layout-a za organizovanje komponenti unutar grafičke aplikacije i to su: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marL="743129" lvl="1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QHBoxLayout</a:t>
            </a: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 – horizontalno postavljanje elemenata jedan do drugog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marL="743129" lvl="1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QVBoxLayout – vertikalno postavljanje elemenata jedan ispod drugog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marL="743129" lvl="1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QGridLayout</a:t>
            </a: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 – postavljanje elemenata u mrežu sa koordinatama (x,y)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marL="743129" lvl="1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29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QStackedLayout</a:t>
            </a: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 – postavljanje elemenata jednog ispod drugog tako da samo jedan bude u fokusu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58974446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0" strike="noStrike" spc="0">
                <a:solidFill>
                  <a:srgbClr val="000000"/>
                </a:solidFill>
                <a:latin typeface="Arial"/>
              </a:rPr>
              <a:t>Dizajner</a:t>
            </a:r>
            <a:endParaRPr lang="en-US" sz="44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4134602" name="PlaceHolder 2"/>
          <p:cNvSpPr>
            <a:spLocks noGrp="1"/>
          </p:cNvSpPr>
          <p:nvPr>
            <p:ph/>
          </p:nvPr>
        </p:nvSpPr>
        <p:spPr bwMode="auto">
          <a:xfrm flipH="0" flipV="0">
            <a:off x="609480" y="1600200"/>
            <a:ext cx="10972440" cy="4956328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Za lakše modelovanje grafičkih aplikacija korisno je koristiti dizajner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0">
                <a:solidFill>
                  <a:srgbClr val="000000"/>
                </a:solidFill>
                <a:latin typeface="Arial"/>
              </a:rPr>
              <a:t>Dizajner se instalira pozivom komande: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lvl="1" algn="ctr">
              <a:lnSpc>
                <a:spcPct val="100000"/>
              </a:lnSpc>
              <a:defRPr/>
            </a:pPr>
            <a:r>
              <a:rPr lang="en-US" sz="3200" b="1" i="1" strike="noStrike" spc="0">
                <a:solidFill>
                  <a:srgbClr val="000000"/>
                </a:solidFill>
                <a:latin typeface="Arial"/>
              </a:rPr>
              <a:t>sudo apt install designer-qt6</a:t>
            </a:r>
            <a:endParaRPr lang="en-US" sz="3200" b="1" i="1" strike="noStrike" spc="0">
              <a:solidFill>
                <a:srgbClr val="000000"/>
              </a:solidFill>
              <a:latin typeface="Arial"/>
            </a:endParaRPr>
          </a:p>
          <a:p>
            <a:pPr lvl="1" algn="ctr">
              <a:lnSpc>
                <a:spcPct val="100000"/>
              </a:lnSpc>
              <a:defRPr/>
            </a:pPr>
            <a:r>
              <a:rPr lang="en-US" sz="3200" b="1" i="1" strike="noStrike" spc="0">
                <a:solidFill>
                  <a:srgbClr val="000000"/>
                </a:solidFill>
                <a:latin typeface="Arial"/>
              </a:rPr>
              <a:t>sudo apt install</a:t>
            </a:r>
            <a:r>
              <a:rPr lang="en-US" sz="3200" b="1" i="1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 pyside6-tools</a:t>
            </a:r>
            <a:endParaRPr lang="en-US" sz="3200" b="1" i="1" strike="noStrike" spc="0">
              <a:solidFill>
                <a:srgbClr val="000000"/>
              </a:solidFill>
              <a:latin typeface="Arial"/>
            </a:endParaRPr>
          </a:p>
          <a:p>
            <a:pPr marL="438080" lvl="1" indent="-438080" algn="l">
              <a:lnSpc>
                <a:spcPct val="100000"/>
              </a:lnSpc>
              <a:buFont typeface="Arial"/>
              <a:buChar char="•"/>
              <a:defRPr/>
            </a:pP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Konverzija dizajniranog fajla</a:t>
            </a:r>
            <a:endParaRPr sz="3200" b="0" i="0" strike="noStrike" spc="0">
              <a:solidFill>
                <a:srgbClr val="000000"/>
              </a:solidFill>
              <a:latin typeface="Arial"/>
            </a:endParaRPr>
          </a:p>
          <a:p>
            <a:pPr lvl="1" algn="ctr">
              <a:lnSpc>
                <a:spcPct val="100000"/>
              </a:lnSpc>
              <a:defRPr/>
            </a:pPr>
            <a:r>
              <a:rPr lang="en-US" sz="3200" b="1" i="1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pyside6-uic mainwindow.ui &gt; ui_mainwindow.py</a:t>
            </a:r>
            <a:endParaRPr sz="3200" b="1" i="1" u="none" strike="noStrike" cap="none" spc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50624397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endParaRPr lang="en-US" sz="44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9540996" name="PlaceHolder 2"/>
          <p:cNvSpPr>
            <a:spLocks noGrp="1"/>
          </p:cNvSpPr>
          <p:nvPr>
            <p:ph/>
          </p:nvPr>
        </p:nvSpPr>
        <p:spPr bwMode="auto">
          <a:xfrm flipH="0" flipV="0">
            <a:off x="609480" y="1600200"/>
            <a:ext cx="10972440" cy="4956328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2597216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2488543" y="395386"/>
            <a:ext cx="7842751" cy="6067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Arial"/>
              </a:rPr>
              <a:t>PySide6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Predstavlja </a:t>
            </a:r>
            <a:r>
              <a:rPr lang="en-US" sz="3200" b="0" i="1" strike="noStrike" spc="-1">
                <a:solidFill>
                  <a:srgbClr val="000000"/>
                </a:solidFill>
                <a:latin typeface="Arial"/>
                <a:ea typeface="Arial"/>
              </a:rPr>
              <a:t>binding 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za biblioteku Qt napisanu u C++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Inicijalno PyQt6 dolazi sa GPL - </a:t>
            </a:r>
            <a:r>
              <a:rPr lang="en-US" sz="3200" b="0" i="1" strike="noStrike" spc="-1">
                <a:solidFill>
                  <a:srgbClr val="000000"/>
                </a:solidFill>
                <a:latin typeface="Arial"/>
                <a:ea typeface="Arial"/>
              </a:rPr>
              <a:t>GNU General Public License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 licencom (svi softveri pisani korišćenjem alata sa GPL licencom moraju imati GPL licencu)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Problem je što se izvorni kod aplikacije mora dati ili platiti licenca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Rešenje: PySide6 LGPL - </a:t>
            </a:r>
            <a:r>
              <a:rPr lang="en-US" sz="3200" b="0" i="1" strike="noStrike" spc="-1">
                <a:solidFill>
                  <a:srgbClr val="000000"/>
                </a:solidFill>
                <a:latin typeface="Arial"/>
                <a:ea typeface="Arial"/>
              </a:rPr>
              <a:t>GNU Lesser General Public License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 licenca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Arial"/>
              </a:rPr>
              <a:t>Qt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Qt predstavlja biblioteku napisanu u C++ za realizaciju grafičkog korisničkog interfejsa (GUI)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Razvila ga je kompanija Troltek od 2009. kupila ga je Nokia 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Sadrži </a:t>
            </a:r>
            <a:r>
              <a:rPr lang="en-US" sz="3200" b="0" i="1" strike="noStrike" spc="-1">
                <a:solidFill>
                  <a:srgbClr val="000000"/>
                </a:solidFill>
                <a:latin typeface="Arial"/>
                <a:ea typeface="Arial"/>
              </a:rPr>
              <a:t>widget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-e kao gradivne elemente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Koriste ga: Google Earth, Skype, Virtual Box itd.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Arial"/>
              </a:rPr>
              <a:t>PySide6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Poželjno je koristiti virtualno okruženje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        </a:t>
            </a: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apt install python3-venv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Aktivacija virtuelnog okruženja na Linux-u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python3 -m venv testenv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                  </a:t>
            </a: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source testenv/bin/activate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Prednost je u lakoj prenosivosti aplikacije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pip3 freeze &gt; requirements.txt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Pre korišćenja neophodno je instalirati paket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lang="en-US" sz="3200" b="1" i="1" strike="noStrike" spc="-1">
                <a:solidFill>
                  <a:srgbClr val="000000"/>
                </a:solidFill>
                <a:latin typeface="Arial"/>
                <a:ea typeface="Arial"/>
              </a:rPr>
              <a:t>pip3 install pyside6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Arial"/>
              </a:rPr>
              <a:t>PySide6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U slučaju da se pojavi greška: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Rešenje:</a:t>
            </a:r>
            <a:endParaRPr lang="en-US" sz="3200" b="0" strike="noStrike" spc="0">
              <a:solidFill>
                <a:srgbClr val="000000"/>
              </a:solidFill>
              <a:latin typeface="Arial"/>
              <a:ea typeface="Arial"/>
            </a:endParaRPr>
          </a:p>
          <a:p>
            <a:pPr algn="ctr">
              <a:lnSpc>
                <a:spcPct val="100000"/>
              </a:lnSpc>
              <a:defRPr/>
            </a:pPr>
            <a:r>
              <a:rPr lang="en-US" sz="3200" b="1" i="1" strike="noStrike" spc="0">
                <a:solidFill>
                  <a:srgbClr val="000000"/>
                </a:solidFill>
                <a:latin typeface="Arial"/>
                <a:ea typeface="Arial"/>
              </a:rPr>
              <a:t>sudo apt install ‘^libxcb.*-dev’</a:t>
            </a:r>
            <a:endParaRPr lang="en-US" sz="3200" b="0" strike="noStrike" spc="0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8" name="" descr=""/>
          <p:cNvPicPr/>
          <p:nvPr/>
        </p:nvPicPr>
        <p:blipFill>
          <a:blip r:embed="rId2"/>
          <a:stretch/>
        </p:blipFill>
        <p:spPr bwMode="auto">
          <a:xfrm>
            <a:off x="23760" y="2261160"/>
            <a:ext cx="12191760" cy="2355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Arial"/>
              </a:rPr>
              <a:t>PySide6 applikacija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59358004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905402" y="2034465"/>
            <a:ext cx="10594613" cy="30794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1" strike="noStrike" spc="-1">
                <a:solidFill>
                  <a:srgbClr val="000000"/>
                </a:solidFill>
                <a:latin typeface="Arial"/>
                <a:ea typeface="Arial"/>
              </a:rPr>
              <a:t>QApplication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 bwMode="auto">
          <a:xfrm flipH="0" flipV="0">
            <a:off x="609480" y="1600200"/>
            <a:ext cx="10972440" cy="4863853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  <a:ea typeface="Arial"/>
              </a:rPr>
              <a:t>Klasa koja se nalazi u modulu </a:t>
            </a:r>
            <a:r>
              <a:rPr lang="en-US" sz="3200" b="0" i="1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PySide6.QtWidgets</a:t>
            </a:r>
            <a:endParaRPr lang="en-US" sz="3200" b="0" i="1" u="none" strike="noStrike" cap="none" spc="0">
              <a:solidFill>
                <a:srgbClr val="000000"/>
              </a:solidFill>
              <a:latin typeface="Arial"/>
              <a:cs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Obično se instancira na početku programa</a:t>
            </a:r>
            <a:endParaRPr lang="en-US" sz="3200" b="0" i="0" u="none" strike="noStrike" cap="none" spc="0">
              <a:solidFill>
                <a:srgbClr val="000000"/>
              </a:solidFill>
              <a:latin typeface="Arial"/>
              <a:cs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1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QApplication </a:t>
            </a: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predstavlja </a:t>
            </a:r>
            <a:r>
              <a:rPr lang="en-US" sz="3200" b="0" i="1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main event loop</a:t>
            </a:r>
            <a:endParaRPr lang="en-US" sz="3200" b="0" i="1" u="none" strike="noStrike" cap="none" spc="0">
              <a:solidFill>
                <a:srgbClr val="000000"/>
              </a:solidFill>
              <a:latin typeface="Arial"/>
              <a:cs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Uloga detekcija događaja i pravovremena reakcija</a:t>
            </a:r>
            <a:endParaRPr/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Npr. Klik mišem, odabir funkcije sa tastature, promena veličine prozora i sl.</a:t>
            </a:r>
            <a:endParaRPr lang="en-US" sz="3200" b="0" i="0" u="none" strike="noStrike" cap="none" spc="0">
              <a:solidFill>
                <a:srgbClr val="000000"/>
              </a:solidFill>
              <a:latin typeface="Arial"/>
              <a:cs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Pokretanje petlje događaja vrši se pozivom metode </a:t>
            </a:r>
            <a:r>
              <a:rPr lang="en-US" sz="3200" b="0" i="1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exec</a:t>
            </a:r>
            <a:endParaRPr lang="en-US" sz="3200" b="0" i="1" u="none" strike="noStrike" cap="none" spc="0">
              <a:solidFill>
                <a:srgbClr val="000000"/>
              </a:solidFill>
              <a:latin typeface="Arial"/>
              <a:cs typeface="Arial"/>
            </a:endParaRPr>
          </a:p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Aplikacija se završava ili zatvaranjem prozora ili pozivom </a:t>
            </a:r>
            <a:r>
              <a:rPr lang="en-US" sz="3200" b="0" i="1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quit</a:t>
            </a:r>
            <a:r>
              <a:rPr lang="en-US" sz="3200" b="0" i="0" u="none" strike="noStrike" cap="none" spc="0">
                <a:solidFill>
                  <a:srgbClr val="000000"/>
                </a:solidFill>
                <a:latin typeface="Arial"/>
                <a:cs typeface="Arial"/>
              </a:rPr>
              <a:t> metode</a:t>
            </a:r>
            <a:endParaRPr sz="3200" b="0" i="0" strike="noStrike" spc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7255920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0" strike="noStrike" spc="0">
                <a:solidFill>
                  <a:srgbClr val="000000"/>
                </a:solidFill>
                <a:latin typeface="Arial"/>
              </a:rPr>
              <a:t>QWidget primer</a:t>
            </a:r>
            <a:endParaRPr lang="en-US" sz="44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689737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7239826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028885" y="1501140"/>
            <a:ext cx="10244599" cy="47236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1664339" name="PlaceHolder 1"/>
          <p:cNvSpPr>
            <a:spLocks noGrp="1"/>
          </p:cNvSpPr>
          <p:nvPr>
            <p:ph type="title"/>
          </p:nvPr>
        </p:nvSpPr>
        <p:spPr bwMode="auto"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  <a:defRPr/>
            </a:pPr>
            <a:r>
              <a:rPr lang="en-US" sz="4400" b="0" strike="noStrike" spc="0">
                <a:solidFill>
                  <a:srgbClr val="000000"/>
                </a:solidFill>
                <a:latin typeface="Arial"/>
              </a:rPr>
              <a:t>Signali i slotovi</a:t>
            </a:r>
            <a:endParaRPr lang="en-US" sz="44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5009290" name="PlaceHolder 2"/>
          <p:cNvSpPr>
            <a:spLocks noGrp="1"/>
          </p:cNvSpPr>
          <p:nvPr>
            <p:ph/>
          </p:nvPr>
        </p:nvSpPr>
        <p:spPr bwMode="auto"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343079" indent="-343079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defRPr/>
            </a:pPr>
            <a:endParaRPr lang="en-US" sz="3200" b="0" strike="noStrike" spc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59530500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237741" y="1361834"/>
            <a:ext cx="10067924" cy="4857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ONLYOFFICE/7.3.3.50</Application>
  <DocSecurity>0</DocSecurity>
  <PresentationFormat/>
  <Paragraphs>0</Paragraphs>
  <Slides>14</Slides>
  <Notes>14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>en-US</dc:language>
  <cp:lastModifiedBy/>
  <cp:revision>9</cp:revision>
  <dcterms:created xsi:type="dcterms:W3CDTF">2012-12-03T06:56:55Z</dcterms:created>
  <dcterms:modified xsi:type="dcterms:W3CDTF">2023-04-19T16:03:22Z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7</vt:i4>
  </property>
  <property fmtid="{D5CDD505-2E9C-101B-9397-08002B2CF9AE}" pid="4" name="PresentationFormat">
    <vt:lpwstr>Widescreen</vt:lpwstr>
  </property>
  <property fmtid="{D5CDD505-2E9C-101B-9397-08002B2CF9AE}" pid="5" name="Slides">
    <vt:i4>7</vt:i4>
  </property>
</Properties>
</file>