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5" r:id="rId6"/>
    <p:sldId id="260" r:id="rId7"/>
    <p:sldId id="261" r:id="rId8"/>
    <p:sldId id="262" r:id="rId9"/>
    <p:sldId id="263" r:id="rId10"/>
    <p:sldId id="264" r:id="rId11"/>
    <p:sldId id="266" r:id="rId12"/>
    <p:sldId id="267" r:id="rId13"/>
    <p:sldId id="268" r:id="rId14"/>
    <p:sldId id="269" r:id="rId15"/>
    <p:sldId id="271" r:id="rId16"/>
    <p:sldId id="272" r:id="rId17"/>
    <p:sldId id="273" r:id="rId18"/>
    <p:sldId id="274" r:id="rId19"/>
    <p:sldId id="275" r:id="rId20"/>
    <p:sldId id="277" r:id="rId21"/>
    <p:sldId id="278" r:id="rId22"/>
    <p:sldId id="276" r:id="rId23"/>
    <p:sldId id="279" r:id="rId24"/>
    <p:sldId id="281"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11/7/2016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11/7/2016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Free RTOS</a:t>
            </a:r>
          </a:p>
        </p:txBody>
      </p:sp>
      <p:sp>
        <p:nvSpPr>
          <p:cNvPr id="3" name="Subtitle 2"/>
          <p:cNvSpPr>
            <a:spLocks noGrp="1"/>
          </p:cNvSpPr>
          <p:nvPr>
            <p:ph type="subTitle" idx="1"/>
          </p:nvPr>
        </p:nvSpPr>
        <p:spPr/>
        <p:txBody>
          <a:bodyPr/>
          <a:lstStyle/>
          <a:p>
            <a:r>
              <a:rPr lang="en-US" dirty="0" err="1"/>
              <a:t>Upravljanje</a:t>
            </a:r>
            <a:r>
              <a:rPr lang="en-US" dirty="0"/>
              <a:t> </a:t>
            </a:r>
            <a:r>
              <a:rPr lang="en-US" dirty="0" err="1"/>
              <a:t>prekidima</a:t>
            </a:r>
            <a:endParaRPr lang="en-US" dirty="0"/>
          </a:p>
        </p:txBody>
      </p:sp>
      <p:pic>
        <p:nvPicPr>
          <p:cNvPr id="4" name="Picture 3"/>
          <p:cNvPicPr>
            <a:picLocks noChangeAspect="1"/>
          </p:cNvPicPr>
          <p:nvPr/>
        </p:nvPicPr>
        <p:blipFill>
          <a:blip r:embed="rId2"/>
          <a:stretch>
            <a:fillRect/>
          </a:stretch>
        </p:blipFill>
        <p:spPr>
          <a:xfrm>
            <a:off x="6374719" y="1600816"/>
            <a:ext cx="5022150" cy="2096541"/>
          </a:xfrm>
          <a:prstGeom prst="rect">
            <a:avLst/>
          </a:prstGeom>
        </p:spPr>
      </p:pic>
    </p:spTree>
    <p:extLst>
      <p:ext uri="{BB962C8B-B14F-4D97-AF65-F5344CB8AC3E}">
        <p14:creationId xmlns:p14="http://schemas.microsoft.com/office/powerpoint/2010/main" val="2556718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x</a:t>
            </a:r>
            <a:r>
              <a:rPr lang="en-US" dirty="0" err="1"/>
              <a:t>S</a:t>
            </a:r>
            <a:r>
              <a:rPr lang="en-US" sz="2400" dirty="0" err="1"/>
              <a:t>emaphore</a:t>
            </a:r>
            <a:r>
              <a:rPr lang="en-US" dirty="0" err="1"/>
              <a:t>T</a:t>
            </a:r>
            <a:r>
              <a:rPr lang="en-US" sz="2400" dirty="0" err="1"/>
              <a:t>ake</a:t>
            </a:r>
            <a:r>
              <a:rPr lang="en-US" dirty="0"/>
              <a:t>()</a:t>
            </a:r>
          </a:p>
        </p:txBody>
      </p:sp>
      <p:sp>
        <p:nvSpPr>
          <p:cNvPr id="3" name="Content Placeholder 2"/>
          <p:cNvSpPr>
            <a:spLocks noGrp="1"/>
          </p:cNvSpPr>
          <p:nvPr>
            <p:ph idx="1"/>
          </p:nvPr>
        </p:nvSpPr>
        <p:spPr/>
        <p:txBody>
          <a:bodyPr/>
          <a:lstStyle/>
          <a:p>
            <a:r>
              <a:rPr lang="sr-Latn-RS" dirty="0"/>
              <a:t>Ova funkcija dobija tj. prima semafor</a:t>
            </a:r>
          </a:p>
          <a:p>
            <a:r>
              <a:rPr lang="sr-Latn-RS" dirty="0"/>
              <a:t>Sve varijacije semafora izuzev rekurzivnih semafora mogu biti primljene uz pomoć ove funkcije </a:t>
            </a:r>
          </a:p>
          <a:p>
            <a:r>
              <a:rPr lang="sr-Latn-RS" dirty="0"/>
              <a:t>Ova funkcija se </a:t>
            </a:r>
            <a:r>
              <a:rPr lang="sr-Latn-RS" b="1" dirty="0"/>
              <a:t>NE SME</a:t>
            </a:r>
            <a:r>
              <a:rPr lang="sr-Latn-RS" dirty="0"/>
              <a:t> koristiti u interapt rutini</a:t>
            </a:r>
          </a:p>
          <a:p>
            <a:endParaRPr lang="sr-Latn-RS" dirty="0"/>
          </a:p>
          <a:p>
            <a:r>
              <a:rPr lang="sr-Latn-RS" dirty="0"/>
              <a:t>Ova funkcija ima dva parametra i povratnu vrednost</a:t>
            </a:r>
            <a:endParaRPr lang="en-US" dirty="0"/>
          </a:p>
        </p:txBody>
      </p:sp>
      <p:pic>
        <p:nvPicPr>
          <p:cNvPr id="4" name="Picture 3"/>
          <p:cNvPicPr>
            <a:picLocks noChangeAspect="1"/>
          </p:cNvPicPr>
          <p:nvPr/>
        </p:nvPicPr>
        <p:blipFill>
          <a:blip r:embed="rId2"/>
          <a:stretch>
            <a:fillRect/>
          </a:stretch>
        </p:blipFill>
        <p:spPr>
          <a:xfrm>
            <a:off x="826018" y="4506516"/>
            <a:ext cx="10536785" cy="273360"/>
          </a:xfrm>
          <a:prstGeom prst="rect">
            <a:avLst/>
          </a:prstGeom>
        </p:spPr>
      </p:pic>
    </p:spTree>
    <p:extLst>
      <p:ext uri="{BB962C8B-B14F-4D97-AF65-F5344CB8AC3E}">
        <p14:creationId xmlns:p14="http://schemas.microsoft.com/office/powerpoint/2010/main" val="2641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x</a:t>
            </a:r>
            <a:r>
              <a:rPr lang="en-US" dirty="0" err="1"/>
              <a:t>S</a:t>
            </a:r>
            <a:r>
              <a:rPr lang="en-US" sz="2400" dirty="0" err="1"/>
              <a:t>emaphore</a:t>
            </a:r>
            <a:r>
              <a:rPr lang="en-US" dirty="0" err="1"/>
              <a:t>T</a:t>
            </a:r>
            <a:r>
              <a:rPr lang="en-US" sz="2400" dirty="0" err="1"/>
              <a:t>ake</a:t>
            </a:r>
            <a:r>
              <a:rPr lang="en-US" dirty="0"/>
              <a:t>()</a:t>
            </a:r>
            <a:r>
              <a:rPr lang="sr-Latn-RS" dirty="0"/>
              <a:t> parametri i povratna vrednost</a:t>
            </a:r>
            <a:endParaRPr lang="en-US" dirty="0"/>
          </a:p>
        </p:txBody>
      </p:sp>
      <p:sp>
        <p:nvSpPr>
          <p:cNvPr id="3" name="Content Placeholder 2"/>
          <p:cNvSpPr>
            <a:spLocks noGrp="1"/>
          </p:cNvSpPr>
          <p:nvPr>
            <p:ph idx="1"/>
          </p:nvPr>
        </p:nvSpPr>
        <p:spPr/>
        <p:txBody>
          <a:bodyPr/>
          <a:lstStyle/>
          <a:p>
            <a:r>
              <a:rPr lang="sr-Latn-RS" dirty="0"/>
              <a:t>xSemaphore – predstavlja semafor koji će biti uzet, pre korišćenja se mora kreirati semafor</a:t>
            </a:r>
          </a:p>
          <a:p>
            <a:r>
              <a:rPr lang="sr-Latn-RS" dirty="0"/>
              <a:t>xTicksToWait – predstavlja maksimalno vreme koje će zadatak provesti u blokiranom stanju čekajući da semafor bude dostupan</a:t>
            </a:r>
          </a:p>
          <a:p>
            <a:r>
              <a:rPr lang="sr-Latn-RS" dirty="0"/>
              <a:t>Povratna vrednost moguća dva stanja:</a:t>
            </a:r>
          </a:p>
          <a:p>
            <a:pPr lvl="1"/>
            <a:r>
              <a:rPr lang="sr-Latn-RS" dirty="0"/>
              <a:t>pdPASS – ako je zadatak uspešno dobio semafor</a:t>
            </a:r>
          </a:p>
          <a:p>
            <a:pPr lvl="1"/>
            <a:r>
              <a:rPr lang="sr-Latn-RS" dirty="0"/>
              <a:t>pdFALSE – ako semafor nije dostupan</a:t>
            </a:r>
            <a:endParaRPr lang="en-US" dirty="0"/>
          </a:p>
        </p:txBody>
      </p:sp>
      <p:pic>
        <p:nvPicPr>
          <p:cNvPr id="4" name="Picture 3"/>
          <p:cNvPicPr>
            <a:picLocks noChangeAspect="1"/>
          </p:cNvPicPr>
          <p:nvPr/>
        </p:nvPicPr>
        <p:blipFill>
          <a:blip r:embed="rId2"/>
          <a:stretch>
            <a:fillRect/>
          </a:stretch>
        </p:blipFill>
        <p:spPr>
          <a:xfrm>
            <a:off x="826018" y="1798846"/>
            <a:ext cx="10536785" cy="273360"/>
          </a:xfrm>
          <a:prstGeom prst="rect">
            <a:avLst/>
          </a:prstGeom>
        </p:spPr>
      </p:pic>
    </p:spTree>
    <p:extLst>
      <p:ext uri="{BB962C8B-B14F-4D97-AF65-F5344CB8AC3E}">
        <p14:creationId xmlns:p14="http://schemas.microsoft.com/office/powerpoint/2010/main" val="2984167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x</a:t>
            </a:r>
            <a:r>
              <a:rPr lang="en-US" dirty="0" err="1"/>
              <a:t>S</a:t>
            </a:r>
            <a:r>
              <a:rPr lang="en-US" sz="2400" dirty="0" err="1"/>
              <a:t>emaphore</a:t>
            </a:r>
            <a:r>
              <a:rPr lang="en-US" dirty="0" err="1"/>
              <a:t>G</a:t>
            </a:r>
            <a:r>
              <a:rPr lang="en-US" sz="2400" dirty="0" err="1"/>
              <a:t>ive</a:t>
            </a:r>
            <a:r>
              <a:rPr lang="en-US" dirty="0" err="1"/>
              <a:t>F</a:t>
            </a:r>
            <a:r>
              <a:rPr lang="en-US" sz="2400" dirty="0" err="1"/>
              <a:t>rom</a:t>
            </a:r>
            <a:r>
              <a:rPr lang="en-US" dirty="0" err="1"/>
              <a:t>ISR</a:t>
            </a:r>
            <a:r>
              <a:rPr lang="en-US" dirty="0"/>
              <a:t>()</a:t>
            </a:r>
          </a:p>
        </p:txBody>
      </p:sp>
      <p:sp>
        <p:nvSpPr>
          <p:cNvPr id="3" name="Content Placeholder 2"/>
          <p:cNvSpPr>
            <a:spLocks noGrp="1"/>
          </p:cNvSpPr>
          <p:nvPr>
            <p:ph idx="1"/>
          </p:nvPr>
        </p:nvSpPr>
        <p:spPr/>
        <p:txBody>
          <a:bodyPr/>
          <a:lstStyle/>
          <a:p>
            <a:r>
              <a:rPr lang="sr-Latn-RS" dirty="0"/>
              <a:t>Ova funkcija daje semafor</a:t>
            </a:r>
          </a:p>
          <a:p>
            <a:r>
              <a:rPr lang="sr-Latn-RS" dirty="0"/>
              <a:t> Sve varijacije semafora izuzev rekurzivnih semafora mogu biti dati uz pomoć ove funkcije</a:t>
            </a:r>
          </a:p>
          <a:p>
            <a:r>
              <a:rPr lang="en-US" dirty="0" err="1"/>
              <a:t>xSemaphoreGiveFromISR</a:t>
            </a:r>
            <a:r>
              <a:rPr lang="en-US" dirty="0"/>
              <a:t>() </a:t>
            </a:r>
            <a:r>
              <a:rPr lang="sr-Latn-RS" dirty="0"/>
              <a:t>predstavlja specijalnu vrstu </a:t>
            </a:r>
            <a:r>
              <a:rPr lang="en-US" dirty="0" err="1"/>
              <a:t>xSemaphoreGive</a:t>
            </a:r>
            <a:r>
              <a:rPr lang="en-US" dirty="0"/>
              <a:t>()</a:t>
            </a:r>
            <a:r>
              <a:rPr lang="sr-Latn-RS" dirty="0"/>
              <a:t> funkcije koja se koristi u interapt rutini</a:t>
            </a:r>
          </a:p>
          <a:p>
            <a:r>
              <a:rPr lang="en-US" dirty="0" err="1"/>
              <a:t>xSemaphoreGiveFromISR</a:t>
            </a:r>
            <a:r>
              <a:rPr lang="en-US" dirty="0"/>
              <a:t>() </a:t>
            </a:r>
            <a:r>
              <a:rPr lang="sr-Latn-RS" dirty="0"/>
              <a:t> funkcija ima dva parmetra i povratnu vrednost</a:t>
            </a:r>
            <a:endParaRPr lang="en-US" dirty="0"/>
          </a:p>
        </p:txBody>
      </p:sp>
    </p:spTree>
    <p:extLst>
      <p:ext uri="{BB962C8B-B14F-4D97-AF65-F5344CB8AC3E}">
        <p14:creationId xmlns:p14="http://schemas.microsoft.com/office/powerpoint/2010/main" val="340193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94448"/>
            <a:ext cx="9905998" cy="1478570"/>
          </a:xfrm>
        </p:spPr>
        <p:txBody>
          <a:bodyPr/>
          <a:lstStyle/>
          <a:p>
            <a:pPr algn="ctr"/>
            <a:r>
              <a:rPr lang="en-US" sz="2400" dirty="0" err="1"/>
              <a:t>x</a:t>
            </a:r>
            <a:r>
              <a:rPr lang="en-US" dirty="0" err="1"/>
              <a:t>S</a:t>
            </a:r>
            <a:r>
              <a:rPr lang="en-US" sz="2400" dirty="0" err="1"/>
              <a:t>emaphore</a:t>
            </a:r>
            <a:r>
              <a:rPr lang="en-US" dirty="0" err="1"/>
              <a:t>G</a:t>
            </a:r>
            <a:r>
              <a:rPr lang="en-US" sz="2400" dirty="0" err="1"/>
              <a:t>ive</a:t>
            </a:r>
            <a:r>
              <a:rPr lang="en-US" dirty="0" err="1"/>
              <a:t>F</a:t>
            </a:r>
            <a:r>
              <a:rPr lang="en-US" sz="2400" dirty="0" err="1"/>
              <a:t>rom</a:t>
            </a:r>
            <a:r>
              <a:rPr lang="en-US" dirty="0" err="1"/>
              <a:t>ISR</a:t>
            </a:r>
            <a:r>
              <a:rPr lang="en-US" dirty="0"/>
              <a:t>()</a:t>
            </a:r>
            <a:r>
              <a:rPr lang="sr-Latn-RS" dirty="0"/>
              <a:t> parametri</a:t>
            </a:r>
            <a:endParaRPr lang="en-US" dirty="0"/>
          </a:p>
        </p:txBody>
      </p:sp>
      <p:sp>
        <p:nvSpPr>
          <p:cNvPr id="6" name="Content Placeholder 5"/>
          <p:cNvSpPr>
            <a:spLocks noGrp="1"/>
          </p:cNvSpPr>
          <p:nvPr>
            <p:ph idx="1"/>
          </p:nvPr>
        </p:nvSpPr>
        <p:spPr>
          <a:xfrm>
            <a:off x="1141412" y="2289244"/>
            <a:ext cx="9905999" cy="4230826"/>
          </a:xfrm>
        </p:spPr>
        <p:txBody>
          <a:bodyPr>
            <a:normAutofit fontScale="92500" lnSpcReduction="10000"/>
          </a:bodyPr>
          <a:lstStyle/>
          <a:p>
            <a:r>
              <a:rPr lang="sr-Latn-RS" dirty="0"/>
              <a:t>xSemaphore – predstavlja semafor koji će biti dat</a:t>
            </a:r>
          </a:p>
          <a:p>
            <a:r>
              <a:rPr lang="sr-Latn-RS" dirty="0"/>
              <a:t>*pxHigherPriorityTaskWoken – se može koristiti kada na jednom semaforu čeka jedan ili više zadataka da semafor postane dostupan. Ako funkcija </a:t>
            </a:r>
            <a:r>
              <a:rPr lang="en-US" dirty="0" err="1"/>
              <a:t>xSemaphoreGiveFromISR</a:t>
            </a:r>
            <a:r>
              <a:rPr lang="en-US" dirty="0"/>
              <a:t>()</a:t>
            </a:r>
            <a:r>
              <a:rPr lang="sr-Latn-RS" dirty="0"/>
              <a:t> učini semafor dostupnim čime zadatak postaje odblokiran. Ako funkcija </a:t>
            </a:r>
            <a:r>
              <a:rPr lang="en-US" dirty="0" err="1"/>
              <a:t>xSemaphoreGiveFromISR</a:t>
            </a:r>
            <a:r>
              <a:rPr lang="en-US" dirty="0"/>
              <a:t>()</a:t>
            </a:r>
            <a:r>
              <a:rPr lang="sr-Latn-RS" dirty="0"/>
              <a:t> uodblokira zadatak višeg prioriteta nego što je trenutni zadatak koji se izvršava, ova vrednost će biti promenjena na pdTRUE. Ako je ova vrednost pdTRUE onda se kontekstno prebacivanje, na zadatak višeg prioriteta, izvršava pre nego što zadatak izađe iz interapt rutine. Ovo omogućuje da se nakon izvršenja interapta izvršava zadatak sa najvišim prioritetom.</a:t>
            </a:r>
            <a:endParaRPr lang="en-US" dirty="0"/>
          </a:p>
        </p:txBody>
      </p:sp>
      <p:pic>
        <p:nvPicPr>
          <p:cNvPr id="7" name="Content Placeholder 3"/>
          <p:cNvPicPr>
            <a:picLocks noChangeAspect="1"/>
          </p:cNvPicPr>
          <p:nvPr/>
        </p:nvPicPr>
        <p:blipFill>
          <a:blip r:embed="rId2"/>
          <a:stretch>
            <a:fillRect/>
          </a:stretch>
        </p:blipFill>
        <p:spPr>
          <a:xfrm>
            <a:off x="1141412" y="1467781"/>
            <a:ext cx="9905999" cy="851706"/>
          </a:xfrm>
          <a:prstGeom prst="rect">
            <a:avLst/>
          </a:prstGeom>
        </p:spPr>
      </p:pic>
    </p:spTree>
    <p:extLst>
      <p:ext uri="{BB962C8B-B14F-4D97-AF65-F5344CB8AC3E}">
        <p14:creationId xmlns:p14="http://schemas.microsoft.com/office/powerpoint/2010/main" val="114960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94448"/>
            <a:ext cx="9905998" cy="1478570"/>
          </a:xfrm>
        </p:spPr>
        <p:txBody>
          <a:bodyPr/>
          <a:lstStyle/>
          <a:p>
            <a:pPr algn="ctr"/>
            <a:r>
              <a:rPr lang="en-US" sz="2400" dirty="0" err="1"/>
              <a:t>x</a:t>
            </a:r>
            <a:r>
              <a:rPr lang="en-US" dirty="0" err="1"/>
              <a:t>S</a:t>
            </a:r>
            <a:r>
              <a:rPr lang="en-US" sz="2400" dirty="0" err="1"/>
              <a:t>emaphore</a:t>
            </a:r>
            <a:r>
              <a:rPr lang="en-US" dirty="0" err="1"/>
              <a:t>G</a:t>
            </a:r>
            <a:r>
              <a:rPr lang="en-US" sz="2400" dirty="0" err="1"/>
              <a:t>ive</a:t>
            </a:r>
            <a:r>
              <a:rPr lang="en-US" dirty="0" err="1"/>
              <a:t>F</a:t>
            </a:r>
            <a:r>
              <a:rPr lang="en-US" sz="2400" dirty="0" err="1"/>
              <a:t>rom</a:t>
            </a:r>
            <a:r>
              <a:rPr lang="en-US" dirty="0" err="1"/>
              <a:t>ISR</a:t>
            </a:r>
            <a:r>
              <a:rPr lang="en-US" dirty="0"/>
              <a:t>()</a:t>
            </a:r>
            <a:r>
              <a:rPr lang="sr-Latn-RS" dirty="0"/>
              <a:t> POVRATNA vrednost</a:t>
            </a:r>
            <a:endParaRPr lang="en-US" dirty="0"/>
          </a:p>
        </p:txBody>
      </p:sp>
      <p:sp>
        <p:nvSpPr>
          <p:cNvPr id="6" name="Content Placeholder 5"/>
          <p:cNvSpPr>
            <a:spLocks noGrp="1"/>
          </p:cNvSpPr>
          <p:nvPr>
            <p:ph idx="1"/>
          </p:nvPr>
        </p:nvSpPr>
        <p:spPr>
          <a:xfrm>
            <a:off x="1141412" y="2946351"/>
            <a:ext cx="9905999" cy="3369434"/>
          </a:xfrm>
        </p:spPr>
        <p:txBody>
          <a:bodyPr>
            <a:normAutofit/>
          </a:bodyPr>
          <a:lstStyle/>
          <a:p>
            <a:r>
              <a:rPr lang="sr-Latn-RS" dirty="0"/>
              <a:t>Povratna vrednost može imati dva stanja:</a:t>
            </a:r>
          </a:p>
          <a:p>
            <a:pPr lvl="1"/>
            <a:r>
              <a:rPr lang="sr-Latn-RS" dirty="0"/>
              <a:t>pdPASS – će biti vraćeno samo ako je funkcija </a:t>
            </a:r>
            <a:r>
              <a:rPr lang="en-US" dirty="0" err="1"/>
              <a:t>xSemaphoreGiveFromISR</a:t>
            </a:r>
            <a:r>
              <a:rPr lang="en-US" dirty="0"/>
              <a:t>()</a:t>
            </a:r>
            <a:r>
              <a:rPr lang="sr-Latn-RS" dirty="0"/>
              <a:t> uspešno pozvana</a:t>
            </a:r>
          </a:p>
          <a:p>
            <a:pPr lvl="1"/>
            <a:r>
              <a:rPr lang="sr-Latn-RS" dirty="0"/>
              <a:t>pdFAIL – ako je semafor već dostupan onda ga nije moguće ponovo učinit dostupnim pa će biti generisana greška</a:t>
            </a:r>
            <a:endParaRPr lang="en-US" dirty="0"/>
          </a:p>
        </p:txBody>
      </p:sp>
      <p:pic>
        <p:nvPicPr>
          <p:cNvPr id="7" name="Content Placeholder 3"/>
          <p:cNvPicPr>
            <a:picLocks noChangeAspect="1"/>
          </p:cNvPicPr>
          <p:nvPr/>
        </p:nvPicPr>
        <p:blipFill>
          <a:blip r:embed="rId2"/>
          <a:stretch>
            <a:fillRect/>
          </a:stretch>
        </p:blipFill>
        <p:spPr>
          <a:xfrm>
            <a:off x="1141412" y="1673018"/>
            <a:ext cx="9905999" cy="851706"/>
          </a:xfrm>
          <a:prstGeom prst="rect">
            <a:avLst/>
          </a:prstGeom>
        </p:spPr>
      </p:pic>
    </p:spTree>
    <p:extLst>
      <p:ext uri="{BB962C8B-B14F-4D97-AF65-F5344CB8AC3E}">
        <p14:creationId xmlns:p14="http://schemas.microsoft.com/office/powerpoint/2010/main" val="275235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PRIMER korišćenja binarnog semafora</a:t>
            </a:r>
            <a:endParaRPr lang="en-US" dirty="0"/>
          </a:p>
        </p:txBody>
      </p:sp>
      <p:sp>
        <p:nvSpPr>
          <p:cNvPr id="3" name="Content Placeholder 2"/>
          <p:cNvSpPr>
            <a:spLocks noGrp="1"/>
          </p:cNvSpPr>
          <p:nvPr>
            <p:ph idx="1"/>
          </p:nvPr>
        </p:nvSpPr>
        <p:spPr/>
        <p:txBody>
          <a:bodyPr/>
          <a:lstStyle/>
          <a:p>
            <a:r>
              <a:rPr lang="sr-Latn-RS" dirty="0"/>
              <a:t>U ovom primeru će se izvršiti sinhronizacija zadatka sa prekidnom rutinom</a:t>
            </a:r>
          </a:p>
          <a:p>
            <a:r>
              <a:rPr lang="sr-Latn-RS" dirty="0"/>
              <a:t>Zadatak generiše interapt na svakih 500ms</a:t>
            </a:r>
          </a:p>
          <a:p>
            <a:r>
              <a:rPr lang="sr-Latn-RS" dirty="0"/>
              <a:t>Generiše se softverski interapt</a:t>
            </a:r>
          </a:p>
          <a:p>
            <a:r>
              <a:rPr lang="sr-Latn-RS" dirty="0"/>
              <a:t>Obratiti pažnju kada zadatak ispisuje. </a:t>
            </a:r>
            <a:endParaRPr lang="en-US" dirty="0"/>
          </a:p>
        </p:txBody>
      </p:sp>
    </p:spTree>
    <p:extLst>
      <p:ext uri="{BB962C8B-B14F-4D97-AF65-F5344CB8AC3E}">
        <p14:creationId xmlns:p14="http://schemas.microsoft.com/office/powerpoint/2010/main" val="263055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Zadatak koji generiše interapt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63059" y="1722714"/>
            <a:ext cx="9850715" cy="4768655"/>
          </a:xfrm>
          <a:prstGeom prst="rect">
            <a:avLst/>
          </a:prstGeom>
        </p:spPr>
      </p:pic>
    </p:spTree>
    <p:extLst>
      <p:ext uri="{BB962C8B-B14F-4D97-AF65-F5344CB8AC3E}">
        <p14:creationId xmlns:p14="http://schemas.microsoft.com/office/powerpoint/2010/main" val="1990247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ISR i HANDLER</a:t>
            </a:r>
            <a:endParaRPr lang="en-US" dirty="0"/>
          </a:p>
        </p:txBody>
      </p:sp>
      <p:pic>
        <p:nvPicPr>
          <p:cNvPr id="4" name="Picture 3"/>
          <p:cNvPicPr>
            <a:picLocks noChangeAspect="1"/>
          </p:cNvPicPr>
          <p:nvPr/>
        </p:nvPicPr>
        <p:blipFill>
          <a:blip r:embed="rId2"/>
          <a:stretch>
            <a:fillRect/>
          </a:stretch>
        </p:blipFill>
        <p:spPr>
          <a:xfrm>
            <a:off x="-1" y="2605535"/>
            <a:ext cx="9027643" cy="3569978"/>
          </a:xfrm>
          <a:prstGeom prst="rect">
            <a:avLst/>
          </a:prstGeom>
        </p:spPr>
      </p:pic>
      <p:pic>
        <p:nvPicPr>
          <p:cNvPr id="5" name="Picture 4"/>
          <p:cNvPicPr>
            <a:picLocks noChangeAspect="1"/>
          </p:cNvPicPr>
          <p:nvPr/>
        </p:nvPicPr>
        <p:blipFill>
          <a:blip r:embed="rId3"/>
          <a:stretch>
            <a:fillRect/>
          </a:stretch>
        </p:blipFill>
        <p:spPr>
          <a:xfrm>
            <a:off x="5133560" y="0"/>
            <a:ext cx="7204214" cy="43763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708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MAIN</a:t>
            </a:r>
            <a:endParaRPr lang="en-US" dirty="0"/>
          </a:p>
        </p:txBody>
      </p:sp>
      <p:pic>
        <p:nvPicPr>
          <p:cNvPr id="4" name="Picture 3"/>
          <p:cNvPicPr>
            <a:picLocks noChangeAspect="1"/>
          </p:cNvPicPr>
          <p:nvPr/>
        </p:nvPicPr>
        <p:blipFill>
          <a:blip r:embed="rId2"/>
          <a:stretch>
            <a:fillRect/>
          </a:stretch>
        </p:blipFill>
        <p:spPr>
          <a:xfrm>
            <a:off x="2696456" y="1"/>
            <a:ext cx="8837763" cy="6858000"/>
          </a:xfrm>
          <a:prstGeom prst="rect">
            <a:avLst/>
          </a:prstGeom>
        </p:spPr>
      </p:pic>
    </p:spTree>
    <p:extLst>
      <p:ext uri="{BB962C8B-B14F-4D97-AF65-F5344CB8AC3E}">
        <p14:creationId xmlns:p14="http://schemas.microsoft.com/office/powerpoint/2010/main" val="591271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Rezultati</a:t>
            </a:r>
            <a:endParaRPr lang="en-US" dirty="0"/>
          </a:p>
        </p:txBody>
      </p:sp>
      <p:pic>
        <p:nvPicPr>
          <p:cNvPr id="4" name="Picture 3"/>
          <p:cNvPicPr>
            <a:picLocks noChangeAspect="1"/>
          </p:cNvPicPr>
          <p:nvPr/>
        </p:nvPicPr>
        <p:blipFill>
          <a:blip r:embed="rId2"/>
          <a:stretch>
            <a:fillRect/>
          </a:stretch>
        </p:blipFill>
        <p:spPr>
          <a:xfrm>
            <a:off x="194227" y="1900651"/>
            <a:ext cx="8828665" cy="4486897"/>
          </a:xfrm>
          <a:prstGeom prst="rect">
            <a:avLst/>
          </a:prstGeom>
        </p:spPr>
      </p:pic>
      <p:pic>
        <p:nvPicPr>
          <p:cNvPr id="5" name="Picture 4"/>
          <p:cNvPicPr>
            <a:picLocks noChangeAspect="1"/>
          </p:cNvPicPr>
          <p:nvPr/>
        </p:nvPicPr>
        <p:blipFill>
          <a:blip r:embed="rId3"/>
          <a:stretch>
            <a:fillRect/>
          </a:stretch>
        </p:blipFill>
        <p:spPr>
          <a:xfrm>
            <a:off x="5125942" y="1828801"/>
            <a:ext cx="7066058" cy="4558747"/>
          </a:xfrm>
          <a:prstGeom prst="rect">
            <a:avLst/>
          </a:prstGeom>
        </p:spPr>
      </p:pic>
    </p:spTree>
    <p:extLst>
      <p:ext uri="{BB962C8B-B14F-4D97-AF65-F5344CB8AC3E}">
        <p14:creationId xmlns:p14="http://schemas.microsoft.com/office/powerpoint/2010/main" val="382749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Uvod</a:t>
            </a:r>
            <a:endParaRPr lang="en-US" dirty="0"/>
          </a:p>
        </p:txBody>
      </p:sp>
      <p:sp>
        <p:nvSpPr>
          <p:cNvPr id="3" name="Content Placeholder 2"/>
          <p:cNvSpPr>
            <a:spLocks noGrp="1"/>
          </p:cNvSpPr>
          <p:nvPr>
            <p:ph idx="1"/>
          </p:nvPr>
        </p:nvSpPr>
        <p:spPr/>
        <p:txBody>
          <a:bodyPr/>
          <a:lstStyle/>
          <a:p>
            <a:r>
              <a:rPr lang="en-US" dirty="0"/>
              <a:t>Od OS-a se o</a:t>
            </a:r>
            <a:r>
              <a:rPr lang="sr-Latn-RS" dirty="0"/>
              <a:t>čekuje pravovremena reakcija na događaj iz okoline</a:t>
            </a:r>
          </a:p>
          <a:p>
            <a:r>
              <a:rPr lang="sr-Latn-RS" dirty="0"/>
              <a:t>Kod složenijih sistema, potrebno je obezbediti odzive na različite vrste događaja</a:t>
            </a:r>
          </a:p>
          <a:p>
            <a:r>
              <a:rPr lang="sr-Latn-RS" dirty="0"/>
              <a:t>U ovom segmentu biće reči o :</a:t>
            </a:r>
          </a:p>
          <a:p>
            <a:pPr marL="914400" lvl="1" indent="-457200">
              <a:buFont typeface="+mj-lt"/>
              <a:buAutoNum type="arabicPeriod"/>
            </a:pPr>
            <a:r>
              <a:rPr lang="sr-Latn-RS" dirty="0"/>
              <a:t>Kako detektovati događaj?</a:t>
            </a:r>
          </a:p>
          <a:p>
            <a:pPr marL="914400" lvl="1" indent="-457200">
              <a:buFont typeface="+mj-lt"/>
              <a:buAutoNum type="arabicPeriod"/>
            </a:pPr>
            <a:r>
              <a:rPr lang="sr-Latn-RS" dirty="0"/>
              <a:t>Kada se koristi i kako treba da izgleda interapt rutina?</a:t>
            </a:r>
          </a:p>
          <a:p>
            <a:pPr marL="914400" lvl="1" indent="-457200">
              <a:buFont typeface="+mj-lt"/>
              <a:buAutoNum type="arabicPeriod"/>
            </a:pPr>
            <a:r>
              <a:rPr lang="sr-Latn-RS" dirty="0"/>
              <a:t>Kako komuniciraju događaji sa interaptr rutinom?</a:t>
            </a:r>
            <a:endParaRPr lang="en-US" dirty="0"/>
          </a:p>
        </p:txBody>
      </p:sp>
    </p:spTree>
    <p:extLst>
      <p:ext uri="{BB962C8B-B14F-4D97-AF65-F5344CB8AC3E}">
        <p14:creationId xmlns:p14="http://schemas.microsoft.com/office/powerpoint/2010/main" val="1170645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Rezultat</a:t>
            </a:r>
            <a:r>
              <a:rPr lang="en-US" dirty="0"/>
              <a:t> </a:t>
            </a:r>
          </a:p>
        </p:txBody>
      </p:sp>
      <p:sp>
        <p:nvSpPr>
          <p:cNvPr id="3" name="Content Placeholder 2"/>
          <p:cNvSpPr>
            <a:spLocks noGrp="1"/>
          </p:cNvSpPr>
          <p:nvPr>
            <p:ph idx="1"/>
          </p:nvPr>
        </p:nvSpPr>
        <p:spPr>
          <a:xfrm>
            <a:off x="1141412" y="1709530"/>
            <a:ext cx="9905999" cy="4412973"/>
          </a:xfrm>
        </p:spPr>
        <p:txBody>
          <a:bodyPr>
            <a:normAutofit/>
          </a:bodyPr>
          <a:lstStyle/>
          <a:p>
            <a:r>
              <a:rPr lang="en-US" dirty="0" err="1"/>
              <a:t>Generisan</a:t>
            </a:r>
            <a:r>
              <a:rPr lang="en-US" dirty="0"/>
              <a:t> </a:t>
            </a:r>
            <a:r>
              <a:rPr lang="en-US" dirty="0" err="1"/>
              <a:t>interapt</a:t>
            </a:r>
            <a:endParaRPr lang="en-US" dirty="0"/>
          </a:p>
          <a:p>
            <a:r>
              <a:rPr lang="en-US" dirty="0" err="1"/>
              <a:t>Interapt</a:t>
            </a:r>
            <a:r>
              <a:rPr lang="en-US" dirty="0"/>
              <a:t> </a:t>
            </a:r>
            <a:r>
              <a:rPr lang="en-US" dirty="0" err="1"/>
              <a:t>rutina</a:t>
            </a:r>
            <a:r>
              <a:rPr lang="en-US" dirty="0"/>
              <a:t> se </a:t>
            </a:r>
            <a:r>
              <a:rPr lang="en-US" dirty="0" err="1"/>
              <a:t>izvr</a:t>
            </a:r>
            <a:r>
              <a:rPr lang="sr-Latn-RS" dirty="0"/>
              <a:t>šava i daje se semafor da bi odblokirao hendlovani zadatak</a:t>
            </a:r>
          </a:p>
          <a:p>
            <a:r>
              <a:rPr lang="sr-Latn-RS" dirty="0"/>
              <a:t>Hendlovani zadatak se izvršava čim se završi interapt rutina</a:t>
            </a:r>
          </a:p>
          <a:p>
            <a:r>
              <a:rPr lang="sr-Latn-RS" dirty="0"/>
              <a:t>Ako je interapt rutina završena uzima semafor</a:t>
            </a:r>
          </a:p>
          <a:p>
            <a:r>
              <a:rPr lang="sr-Latn-RS" dirty="0"/>
              <a:t>Hendlovani zadatak izvršava događaj pre nego što pokuša da ponovo uzme semafor</a:t>
            </a:r>
          </a:p>
          <a:p>
            <a:r>
              <a:rPr lang="sr-Latn-RS" dirty="0"/>
              <a:t>Zadatak ulazi u blokirano stanje ako je semafor nedostupan</a:t>
            </a:r>
          </a:p>
          <a:p>
            <a:endParaRPr lang="sr-Latn-RS" dirty="0"/>
          </a:p>
          <a:p>
            <a:endParaRPr lang="sr-Latn-RS" dirty="0"/>
          </a:p>
          <a:p>
            <a:endParaRPr lang="en-US" dirty="0"/>
          </a:p>
        </p:txBody>
      </p:sp>
    </p:spTree>
    <p:extLst>
      <p:ext uri="{BB962C8B-B14F-4D97-AF65-F5344CB8AC3E}">
        <p14:creationId xmlns:p14="http://schemas.microsoft.com/office/powerpoint/2010/main" val="4029148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PROBLEMI Binarnih semafora</a:t>
            </a:r>
            <a:endParaRPr lang="en-US" dirty="0"/>
          </a:p>
        </p:txBody>
      </p:sp>
      <p:sp>
        <p:nvSpPr>
          <p:cNvPr id="3" name="Content Placeholder 2"/>
          <p:cNvSpPr>
            <a:spLocks noGrp="1"/>
          </p:cNvSpPr>
          <p:nvPr>
            <p:ph idx="1"/>
          </p:nvPr>
        </p:nvSpPr>
        <p:spPr>
          <a:xfrm>
            <a:off x="1141412" y="2249487"/>
            <a:ext cx="9905999" cy="3926026"/>
          </a:xfrm>
        </p:spPr>
        <p:txBody>
          <a:bodyPr/>
          <a:lstStyle/>
          <a:p>
            <a:r>
              <a:rPr lang="sr-Latn-RS" dirty="0"/>
              <a:t>Opisana aplikacija u prethodnom primeru će raditi sve dok je frekvencija generisanja interapta relativno mala</a:t>
            </a:r>
          </a:p>
          <a:p>
            <a:r>
              <a:rPr lang="sr-Latn-RS" dirty="0"/>
              <a:t>Ako se u toku obrade hendlovanog zadatka generiše još jedan interapt on će čekati da se trenutni zadatak izvrši, pa se zatim on izvršava (jer se binarni semafor može posmatrati kao red sa jednim elementom)</a:t>
            </a:r>
          </a:p>
          <a:p>
            <a:r>
              <a:rPr lang="sr-Latn-RS" dirty="0"/>
              <a:t>Problemi nastaju ako dođe do generisanja interapta više od jednom dok se zadatak izvršava, </a:t>
            </a:r>
            <a:r>
              <a:rPr lang="sr-Latn-RS" b="1" u="sng" dirty="0"/>
              <a:t>TADA SE GUBE DOGAĐAJI</a:t>
            </a:r>
            <a:r>
              <a:rPr lang="sr-Latn-RS" u="sng" dirty="0"/>
              <a:t>.</a:t>
            </a:r>
          </a:p>
        </p:txBody>
      </p:sp>
    </p:spTree>
    <p:extLst>
      <p:ext uri="{BB962C8B-B14F-4D97-AF65-F5344CB8AC3E}">
        <p14:creationId xmlns:p14="http://schemas.microsoft.com/office/powerpoint/2010/main" val="3167919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Binarni semafor i generisanje interapta više od jednom</a:t>
            </a:r>
            <a:endParaRPr lang="en-US" dirty="0"/>
          </a:p>
        </p:txBody>
      </p:sp>
      <p:pic>
        <p:nvPicPr>
          <p:cNvPr id="4" name="Picture 3"/>
          <p:cNvPicPr>
            <a:picLocks noChangeAspect="1"/>
          </p:cNvPicPr>
          <p:nvPr/>
        </p:nvPicPr>
        <p:blipFill>
          <a:blip r:embed="rId2"/>
          <a:stretch>
            <a:fillRect/>
          </a:stretch>
        </p:blipFill>
        <p:spPr>
          <a:xfrm>
            <a:off x="1141412" y="2500551"/>
            <a:ext cx="9905999" cy="3130745"/>
          </a:xfrm>
          <a:prstGeom prst="rect">
            <a:avLst/>
          </a:prstGeom>
        </p:spPr>
      </p:pic>
      <p:pic>
        <p:nvPicPr>
          <p:cNvPr id="5" name="Picture 4"/>
          <p:cNvPicPr>
            <a:picLocks noChangeAspect="1"/>
          </p:cNvPicPr>
          <p:nvPr/>
        </p:nvPicPr>
        <p:blipFill>
          <a:blip r:embed="rId3"/>
          <a:stretch>
            <a:fillRect/>
          </a:stretch>
        </p:blipFill>
        <p:spPr>
          <a:xfrm>
            <a:off x="1141411" y="2500551"/>
            <a:ext cx="9905999" cy="3157738"/>
          </a:xfrm>
          <a:prstGeom prst="rect">
            <a:avLst/>
          </a:prstGeom>
        </p:spPr>
      </p:pic>
      <p:pic>
        <p:nvPicPr>
          <p:cNvPr id="6" name="Picture 5"/>
          <p:cNvPicPr>
            <a:picLocks noChangeAspect="1"/>
          </p:cNvPicPr>
          <p:nvPr/>
        </p:nvPicPr>
        <p:blipFill>
          <a:blip r:embed="rId4"/>
          <a:stretch>
            <a:fillRect/>
          </a:stretch>
        </p:blipFill>
        <p:spPr>
          <a:xfrm>
            <a:off x="1141410" y="2500550"/>
            <a:ext cx="9973198" cy="3130745"/>
          </a:xfrm>
          <a:prstGeom prst="rect">
            <a:avLst/>
          </a:prstGeom>
        </p:spPr>
      </p:pic>
      <p:pic>
        <p:nvPicPr>
          <p:cNvPr id="7" name="Picture 6"/>
          <p:cNvPicPr>
            <a:picLocks noChangeAspect="1"/>
          </p:cNvPicPr>
          <p:nvPr/>
        </p:nvPicPr>
        <p:blipFill>
          <a:blip r:embed="rId5"/>
          <a:stretch>
            <a:fillRect/>
          </a:stretch>
        </p:blipFill>
        <p:spPr>
          <a:xfrm>
            <a:off x="1141409" y="2500549"/>
            <a:ext cx="10024876" cy="3130746"/>
          </a:xfrm>
          <a:prstGeom prst="rect">
            <a:avLst/>
          </a:prstGeom>
        </p:spPr>
      </p:pic>
      <p:pic>
        <p:nvPicPr>
          <p:cNvPr id="8" name="Picture 7"/>
          <p:cNvPicPr>
            <a:picLocks noChangeAspect="1"/>
          </p:cNvPicPr>
          <p:nvPr/>
        </p:nvPicPr>
        <p:blipFill>
          <a:blip r:embed="rId6"/>
          <a:stretch>
            <a:fillRect/>
          </a:stretch>
        </p:blipFill>
        <p:spPr>
          <a:xfrm>
            <a:off x="1141408" y="2500548"/>
            <a:ext cx="10024877" cy="3141884"/>
          </a:xfrm>
          <a:prstGeom prst="rect">
            <a:avLst/>
          </a:prstGeom>
        </p:spPr>
      </p:pic>
      <p:pic>
        <p:nvPicPr>
          <p:cNvPr id="9" name="Picture 8"/>
          <p:cNvPicPr>
            <a:picLocks noChangeAspect="1"/>
          </p:cNvPicPr>
          <p:nvPr/>
        </p:nvPicPr>
        <p:blipFill>
          <a:blip r:embed="rId7"/>
          <a:stretch>
            <a:fillRect/>
          </a:stretch>
        </p:blipFill>
        <p:spPr>
          <a:xfrm>
            <a:off x="1141407" y="2500547"/>
            <a:ext cx="9973201" cy="3151984"/>
          </a:xfrm>
          <a:prstGeom prst="rect">
            <a:avLst/>
          </a:prstGeom>
        </p:spPr>
      </p:pic>
    </p:spTree>
    <p:extLst>
      <p:ext uri="{BB962C8B-B14F-4D97-AF65-F5344CB8AC3E}">
        <p14:creationId xmlns:p14="http://schemas.microsoft.com/office/powerpoint/2010/main" val="71202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Brojački semafori</a:t>
            </a:r>
            <a:endParaRPr lang="en-US" dirty="0"/>
          </a:p>
        </p:txBody>
      </p:sp>
      <p:sp>
        <p:nvSpPr>
          <p:cNvPr id="3" name="Content Placeholder 2"/>
          <p:cNvSpPr>
            <a:spLocks noGrp="1"/>
          </p:cNvSpPr>
          <p:nvPr>
            <p:ph idx="1"/>
          </p:nvPr>
        </p:nvSpPr>
        <p:spPr/>
        <p:txBody>
          <a:bodyPr>
            <a:normAutofit lnSpcReduction="10000"/>
          </a:bodyPr>
          <a:lstStyle/>
          <a:p>
            <a:r>
              <a:rPr lang="sr-Latn-RS" dirty="0"/>
              <a:t>Prethodno navedeni problem navodi na uvođenje novog načina za obradu interapta koji se naziva brojački semafor</a:t>
            </a:r>
          </a:p>
          <a:p>
            <a:r>
              <a:rPr lang="sr-Latn-RS" dirty="0"/>
              <a:t>Ako se binarni semafor može posmatrati kao red dužine jedan, onda se brojački semafor može posmatrati kao red dužine veće od jedan</a:t>
            </a:r>
          </a:p>
          <a:p>
            <a:r>
              <a:rPr lang="sr-Latn-RS" dirty="0"/>
              <a:t>U ovom redu bitno je obratiti pažnju samo na to da li je red pun ili prazan</a:t>
            </a:r>
          </a:p>
          <a:p>
            <a:r>
              <a:rPr lang="sr-Latn-RS" dirty="0"/>
              <a:t>Kada se daje semafor red se popunjava</a:t>
            </a:r>
          </a:p>
          <a:p>
            <a:r>
              <a:rPr lang="sr-Latn-RS" dirty="0"/>
              <a:t>Broj podataka u redu predstavlja broj semafora</a:t>
            </a:r>
            <a:endParaRPr lang="en-US" dirty="0"/>
          </a:p>
        </p:txBody>
      </p:sp>
    </p:spTree>
    <p:extLst>
      <p:ext uri="{BB962C8B-B14F-4D97-AF65-F5344CB8AC3E}">
        <p14:creationId xmlns:p14="http://schemas.microsoft.com/office/powerpoint/2010/main" val="901786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Brojački semafori</a:t>
            </a:r>
            <a:endParaRPr lang="en-US" dirty="0"/>
          </a:p>
        </p:txBody>
      </p:sp>
      <p:sp>
        <p:nvSpPr>
          <p:cNvPr id="3" name="Content Placeholder 2"/>
          <p:cNvSpPr>
            <a:spLocks noGrp="1"/>
          </p:cNvSpPr>
          <p:nvPr>
            <p:ph idx="1"/>
          </p:nvPr>
        </p:nvSpPr>
        <p:spPr>
          <a:xfrm>
            <a:off x="1141412" y="2249487"/>
            <a:ext cx="9905999" cy="4045296"/>
          </a:xfrm>
        </p:spPr>
        <p:txBody>
          <a:bodyPr>
            <a:normAutofit/>
          </a:bodyPr>
          <a:lstStyle/>
          <a:p>
            <a:r>
              <a:rPr lang="sr-Latn-RS" dirty="0"/>
              <a:t>Brojački semafori se koriste u dva slučaja</a:t>
            </a:r>
          </a:p>
          <a:p>
            <a:pPr lvl="1"/>
            <a:r>
              <a:rPr lang="sr-Latn-RS" dirty="0"/>
              <a:t>Za brojanje događaja – svakim generisanjem interapta tj. davanjem semafora, se broj elemenata u redu povećava za jedan, dok se iščitavanjem iz reda vrši smanjenje broja događaja tj. smanjenje broja elemenata u redu. (sledeći slajd)</a:t>
            </a:r>
          </a:p>
          <a:p>
            <a:pPr lvl="1"/>
            <a:r>
              <a:rPr lang="sr-Latn-RS" dirty="0"/>
              <a:t>Upravljanje resursima – broj elemenata u redu tj. broj semafora predstavlja broj raspoloživih resursa. Svakim uzimanjem semafora od strane zadatka, biva smanjen i broj raspoloživih resursa. Ako se red isprazni, to znači da nema više resursa na raspolaganju. Kada zadatak završi sa resursom on ga vraća nazad u red, čime povećava broj raspoloživih resursa. (sledeća prezentacija)</a:t>
            </a:r>
          </a:p>
        </p:txBody>
      </p:sp>
    </p:spTree>
    <p:extLst>
      <p:ext uri="{BB962C8B-B14F-4D97-AF65-F5344CB8AC3E}">
        <p14:creationId xmlns:p14="http://schemas.microsoft.com/office/powerpoint/2010/main" val="3922834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Brojački semafor (Brojanje događaja)</a:t>
            </a:r>
            <a:endParaRPr lang="en-US" dirty="0"/>
          </a:p>
        </p:txBody>
      </p:sp>
      <p:pic>
        <p:nvPicPr>
          <p:cNvPr id="4" name="Picture 3"/>
          <p:cNvPicPr>
            <a:picLocks noChangeAspect="1"/>
          </p:cNvPicPr>
          <p:nvPr/>
        </p:nvPicPr>
        <p:blipFill>
          <a:blip r:embed="rId2"/>
          <a:stretch>
            <a:fillRect/>
          </a:stretch>
        </p:blipFill>
        <p:spPr>
          <a:xfrm>
            <a:off x="890136" y="2249487"/>
            <a:ext cx="10408549" cy="3273656"/>
          </a:xfrm>
          <a:prstGeom prst="rect">
            <a:avLst/>
          </a:prstGeom>
        </p:spPr>
      </p:pic>
      <p:pic>
        <p:nvPicPr>
          <p:cNvPr id="5" name="Picture 4"/>
          <p:cNvPicPr>
            <a:picLocks noChangeAspect="1"/>
          </p:cNvPicPr>
          <p:nvPr/>
        </p:nvPicPr>
        <p:blipFill>
          <a:blip r:embed="rId3"/>
          <a:stretch>
            <a:fillRect/>
          </a:stretch>
        </p:blipFill>
        <p:spPr>
          <a:xfrm>
            <a:off x="890136" y="2249487"/>
            <a:ext cx="10408549" cy="3329390"/>
          </a:xfrm>
          <a:prstGeom prst="rect">
            <a:avLst/>
          </a:prstGeom>
        </p:spPr>
      </p:pic>
      <p:pic>
        <p:nvPicPr>
          <p:cNvPr id="6" name="Picture 5"/>
          <p:cNvPicPr>
            <a:picLocks noChangeAspect="1"/>
          </p:cNvPicPr>
          <p:nvPr/>
        </p:nvPicPr>
        <p:blipFill>
          <a:blip r:embed="rId4"/>
          <a:stretch>
            <a:fillRect/>
          </a:stretch>
        </p:blipFill>
        <p:spPr>
          <a:xfrm>
            <a:off x="890136" y="2249487"/>
            <a:ext cx="10408549" cy="3273656"/>
          </a:xfrm>
          <a:prstGeom prst="rect">
            <a:avLst/>
          </a:prstGeom>
        </p:spPr>
      </p:pic>
      <p:pic>
        <p:nvPicPr>
          <p:cNvPr id="7" name="Picture 6"/>
          <p:cNvPicPr>
            <a:picLocks noChangeAspect="1"/>
          </p:cNvPicPr>
          <p:nvPr/>
        </p:nvPicPr>
        <p:blipFill>
          <a:blip r:embed="rId5"/>
          <a:stretch>
            <a:fillRect/>
          </a:stretch>
        </p:blipFill>
        <p:spPr>
          <a:xfrm>
            <a:off x="890136" y="2249487"/>
            <a:ext cx="10408549" cy="3329390"/>
          </a:xfrm>
          <a:prstGeom prst="rect">
            <a:avLst/>
          </a:prstGeom>
        </p:spPr>
      </p:pic>
      <p:pic>
        <p:nvPicPr>
          <p:cNvPr id="8" name="Picture 7"/>
          <p:cNvPicPr>
            <a:picLocks noChangeAspect="1"/>
          </p:cNvPicPr>
          <p:nvPr/>
        </p:nvPicPr>
        <p:blipFill>
          <a:blip r:embed="rId6"/>
          <a:stretch>
            <a:fillRect/>
          </a:stretch>
        </p:blipFill>
        <p:spPr>
          <a:xfrm>
            <a:off x="890135" y="2249487"/>
            <a:ext cx="10374971" cy="3329390"/>
          </a:xfrm>
          <a:prstGeom prst="rect">
            <a:avLst/>
          </a:prstGeom>
        </p:spPr>
      </p:pic>
      <p:pic>
        <p:nvPicPr>
          <p:cNvPr id="9" name="Picture 8"/>
          <p:cNvPicPr>
            <a:picLocks noChangeAspect="1"/>
          </p:cNvPicPr>
          <p:nvPr/>
        </p:nvPicPr>
        <p:blipFill>
          <a:blip r:embed="rId7"/>
          <a:stretch>
            <a:fillRect/>
          </a:stretch>
        </p:blipFill>
        <p:spPr>
          <a:xfrm>
            <a:off x="890134" y="2249487"/>
            <a:ext cx="10408551" cy="3329390"/>
          </a:xfrm>
          <a:prstGeom prst="rect">
            <a:avLst/>
          </a:prstGeom>
        </p:spPr>
      </p:pic>
    </p:spTree>
    <p:extLst>
      <p:ext uri="{BB962C8B-B14F-4D97-AF65-F5344CB8AC3E}">
        <p14:creationId xmlns:p14="http://schemas.microsoft.com/office/powerpoint/2010/main" val="71746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err="1"/>
              <a:t>x</a:t>
            </a:r>
            <a:r>
              <a:rPr lang="en-US" b="1" dirty="0" err="1"/>
              <a:t>S</a:t>
            </a:r>
            <a:r>
              <a:rPr lang="en-US" sz="2400" b="1" dirty="0" err="1"/>
              <a:t>emaphore</a:t>
            </a:r>
            <a:r>
              <a:rPr lang="en-US" b="1" dirty="0" err="1"/>
              <a:t>C</a:t>
            </a:r>
            <a:r>
              <a:rPr lang="en-US" sz="2400" b="1" dirty="0" err="1"/>
              <a:t>reate</a:t>
            </a:r>
            <a:r>
              <a:rPr lang="en-US" b="1" dirty="0" err="1"/>
              <a:t>C</a:t>
            </a:r>
            <a:r>
              <a:rPr lang="en-US" sz="2400" b="1" dirty="0" err="1"/>
              <a:t>ounting</a:t>
            </a:r>
            <a:r>
              <a:rPr lang="en-US" b="1" dirty="0"/>
              <a:t>()</a:t>
            </a:r>
            <a:endParaRPr lang="en-US" dirty="0"/>
          </a:p>
        </p:txBody>
      </p:sp>
      <p:sp>
        <p:nvSpPr>
          <p:cNvPr id="3" name="Content Placeholder 2"/>
          <p:cNvSpPr>
            <a:spLocks noGrp="1"/>
          </p:cNvSpPr>
          <p:nvPr>
            <p:ph idx="1"/>
          </p:nvPr>
        </p:nvSpPr>
        <p:spPr/>
        <p:txBody>
          <a:bodyPr/>
          <a:lstStyle/>
          <a:p>
            <a:r>
              <a:rPr lang="sr-Latn-RS" dirty="0"/>
              <a:t>Sve varijacije tipova hendlera su skladištene u tipu </a:t>
            </a:r>
            <a:r>
              <a:rPr lang="en-US" dirty="0" err="1"/>
              <a:t>xSemaphoreHandle</a:t>
            </a:r>
            <a:endParaRPr lang="sr-Latn-RS" dirty="0"/>
          </a:p>
          <a:p>
            <a:r>
              <a:rPr lang="sr-Latn-RS" dirty="0"/>
              <a:t>Da bi se brojački semafor koristio mora se prethodno kreirati</a:t>
            </a:r>
          </a:p>
          <a:p>
            <a:r>
              <a:rPr lang="sr-Latn-RS" dirty="0"/>
              <a:t>Kreiranje se obavlja uz pomoć funkcije:</a:t>
            </a:r>
            <a:endParaRPr lang="en-US" dirty="0"/>
          </a:p>
        </p:txBody>
      </p:sp>
      <p:pic>
        <p:nvPicPr>
          <p:cNvPr id="4" name="Picture 3"/>
          <p:cNvPicPr>
            <a:picLocks noChangeAspect="1"/>
          </p:cNvPicPr>
          <p:nvPr/>
        </p:nvPicPr>
        <p:blipFill>
          <a:blip r:embed="rId2"/>
          <a:stretch>
            <a:fillRect/>
          </a:stretch>
        </p:blipFill>
        <p:spPr>
          <a:xfrm>
            <a:off x="1269102" y="4411111"/>
            <a:ext cx="9942237" cy="482234"/>
          </a:xfrm>
          <a:prstGeom prst="rect">
            <a:avLst/>
          </a:prstGeom>
        </p:spPr>
      </p:pic>
    </p:spTree>
    <p:extLst>
      <p:ext uri="{BB962C8B-B14F-4D97-AF65-F5344CB8AC3E}">
        <p14:creationId xmlns:p14="http://schemas.microsoft.com/office/powerpoint/2010/main" val="2873692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err="1"/>
              <a:t>x</a:t>
            </a:r>
            <a:r>
              <a:rPr lang="en-US" b="1" dirty="0" err="1"/>
              <a:t>S</a:t>
            </a:r>
            <a:r>
              <a:rPr lang="en-US" sz="2400" b="1" dirty="0" err="1"/>
              <a:t>emaphore</a:t>
            </a:r>
            <a:r>
              <a:rPr lang="en-US" b="1" dirty="0" err="1"/>
              <a:t>C</a:t>
            </a:r>
            <a:r>
              <a:rPr lang="en-US" sz="2400" b="1" dirty="0" err="1"/>
              <a:t>reate</a:t>
            </a:r>
            <a:r>
              <a:rPr lang="en-US" b="1" dirty="0" err="1"/>
              <a:t>C</a:t>
            </a:r>
            <a:r>
              <a:rPr lang="en-US" sz="2400" b="1" dirty="0" err="1"/>
              <a:t>ounting</a:t>
            </a:r>
            <a:r>
              <a:rPr lang="en-US" b="1" dirty="0"/>
              <a:t>()</a:t>
            </a:r>
            <a:endParaRPr lang="en-US" dirty="0"/>
          </a:p>
        </p:txBody>
      </p:sp>
      <p:sp>
        <p:nvSpPr>
          <p:cNvPr id="3" name="Content Placeholder 2"/>
          <p:cNvSpPr>
            <a:spLocks noGrp="1"/>
          </p:cNvSpPr>
          <p:nvPr>
            <p:ph idx="1"/>
          </p:nvPr>
        </p:nvSpPr>
        <p:spPr>
          <a:xfrm>
            <a:off x="1141413" y="1812165"/>
            <a:ext cx="9905999" cy="4403104"/>
          </a:xfrm>
        </p:spPr>
        <p:txBody>
          <a:bodyPr>
            <a:normAutofit/>
          </a:bodyPr>
          <a:lstStyle/>
          <a:p>
            <a:r>
              <a:rPr lang="sr-Latn-RS" dirty="0"/>
              <a:t>Parametri:</a:t>
            </a:r>
          </a:p>
          <a:p>
            <a:pPr lvl="1"/>
            <a:r>
              <a:rPr lang="sr-Latn-RS" dirty="0"/>
              <a:t>uxMaxCount – maksimalna vrednost do koje može doći brojač semafora. U analogiji sa redovima predstavlja maksimalnu dužinu reda. Ako se brojač semafora koristi za kolekcije resursa onda će maksimalna vrednost predstavljati broj raspoloživih resursa</a:t>
            </a:r>
          </a:p>
          <a:p>
            <a:pPr lvl="1"/>
            <a:r>
              <a:rPr lang="sr-Latn-RS" dirty="0"/>
              <a:t>uxInitialCount – predstavlja inicijalnu vrednost brojača nakon kreiranja. Kada se koristi za brojanje inicijalna vrednost se postavlja na 0 jer tada praktično nema semafora tj. nema događaja, dok kada se koristi za upravljanje resursima ima broj uxMaxCount, jer on predstavlja broj raspoloživih resursa</a:t>
            </a:r>
          </a:p>
          <a:p>
            <a:r>
              <a:rPr lang="sr-Latn-RS" dirty="0"/>
              <a:t>Povratna vrednost: NULL – nije moguće kreirati semafor jer nema dovoljno memorije, u suprotnom povratna vrednost predstavlja hendler nad semaforom</a:t>
            </a:r>
            <a:endParaRPr lang="en-US" dirty="0"/>
          </a:p>
        </p:txBody>
      </p:sp>
    </p:spTree>
    <p:extLst>
      <p:ext uri="{BB962C8B-B14F-4D97-AF65-F5344CB8AC3E}">
        <p14:creationId xmlns:p14="http://schemas.microsoft.com/office/powerpoint/2010/main" val="221028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Primer korišćenja brojačkog semafora</a:t>
            </a:r>
            <a:endParaRPr lang="en-US" dirty="0"/>
          </a:p>
        </p:txBody>
      </p:sp>
      <p:sp>
        <p:nvSpPr>
          <p:cNvPr id="3" name="Content Placeholder 2"/>
          <p:cNvSpPr>
            <a:spLocks noGrp="1"/>
          </p:cNvSpPr>
          <p:nvPr>
            <p:ph idx="1"/>
          </p:nvPr>
        </p:nvSpPr>
        <p:spPr>
          <a:xfrm>
            <a:off x="1141412" y="2249487"/>
            <a:ext cx="9905999" cy="4098304"/>
          </a:xfrm>
        </p:spPr>
        <p:txBody>
          <a:bodyPr>
            <a:normAutofit lnSpcReduction="10000"/>
          </a:bodyPr>
          <a:lstStyle/>
          <a:p>
            <a:r>
              <a:rPr lang="sr-Latn-RS" dirty="0"/>
              <a:t>Ovaj zadatak je gotovo isti kao i prethodni zadatak, sa tom razlikom da se umesto binarnog semafora koristi brojački semafor.</a:t>
            </a:r>
          </a:p>
          <a:p>
            <a:r>
              <a:rPr lang="sr-Latn-RS" dirty="0"/>
              <a:t>U main() funkciji se umesto poziva funkcije </a:t>
            </a:r>
            <a:r>
              <a:rPr lang="en-US" dirty="0" err="1"/>
              <a:t>xSemaphoreCreateCounting</a:t>
            </a:r>
            <a:r>
              <a:rPr lang="en-US" dirty="0"/>
              <a:t>()</a:t>
            </a:r>
            <a:r>
              <a:rPr lang="sr-Latn-RS" dirty="0"/>
              <a:t> koristi se </a:t>
            </a:r>
            <a:r>
              <a:rPr lang="en-US" dirty="0" err="1"/>
              <a:t>vSemaphoreCreateBinary</a:t>
            </a:r>
            <a:r>
              <a:rPr lang="en-US" dirty="0"/>
              <a:t>()</a:t>
            </a:r>
            <a:r>
              <a:rPr lang="sr-Latn-RS" dirty="0"/>
              <a:t> </a:t>
            </a:r>
          </a:p>
          <a:p>
            <a:endParaRPr lang="sr-Latn-RS" dirty="0"/>
          </a:p>
          <a:p>
            <a:endParaRPr lang="sr-Latn-RS" dirty="0"/>
          </a:p>
          <a:p>
            <a:r>
              <a:rPr lang="sr-Latn-RS" dirty="0"/>
              <a:t>Interapt rutina daje više od jednog semafora da bi se videla primena brojačkih semafora</a:t>
            </a:r>
          </a:p>
          <a:p>
            <a:endParaRPr lang="en-US" dirty="0"/>
          </a:p>
        </p:txBody>
      </p:sp>
      <p:pic>
        <p:nvPicPr>
          <p:cNvPr id="4" name="Picture 3"/>
          <p:cNvPicPr>
            <a:picLocks noChangeAspect="1"/>
          </p:cNvPicPr>
          <p:nvPr/>
        </p:nvPicPr>
        <p:blipFill>
          <a:blip r:embed="rId2"/>
          <a:stretch>
            <a:fillRect/>
          </a:stretch>
        </p:blipFill>
        <p:spPr>
          <a:xfrm>
            <a:off x="1141412" y="4093472"/>
            <a:ext cx="9503857" cy="1008615"/>
          </a:xfrm>
          <a:prstGeom prst="rect">
            <a:avLst/>
          </a:prstGeom>
        </p:spPr>
      </p:pic>
    </p:spTree>
    <p:extLst>
      <p:ext uri="{BB962C8B-B14F-4D97-AF65-F5344CB8AC3E}">
        <p14:creationId xmlns:p14="http://schemas.microsoft.com/office/powerpoint/2010/main" val="563400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08" y="2249487"/>
            <a:ext cx="9905998" cy="1478570"/>
          </a:xfrm>
        </p:spPr>
        <p:txBody>
          <a:bodyPr/>
          <a:lstStyle/>
          <a:p>
            <a:r>
              <a:rPr lang="sr-Latn-RS" dirty="0"/>
              <a:t>Interapt</a:t>
            </a:r>
            <a:br>
              <a:rPr lang="sr-Latn-RS" dirty="0"/>
            </a:br>
            <a:r>
              <a:rPr lang="sr-Latn-RS" dirty="0"/>
              <a:t>rutina</a:t>
            </a:r>
            <a:endParaRPr lang="en-US" dirty="0"/>
          </a:p>
        </p:txBody>
      </p:sp>
      <p:pic>
        <p:nvPicPr>
          <p:cNvPr id="4" name="Picture 3"/>
          <p:cNvPicPr>
            <a:picLocks noChangeAspect="1"/>
          </p:cNvPicPr>
          <p:nvPr/>
        </p:nvPicPr>
        <p:blipFill>
          <a:blip r:embed="rId2"/>
          <a:stretch>
            <a:fillRect/>
          </a:stretch>
        </p:blipFill>
        <p:spPr>
          <a:xfrm>
            <a:off x="2756853" y="0"/>
            <a:ext cx="9435147" cy="6858000"/>
          </a:xfrm>
          <a:prstGeom prst="rect">
            <a:avLst/>
          </a:prstGeom>
        </p:spPr>
      </p:pic>
    </p:spTree>
    <p:extLst>
      <p:ext uri="{BB962C8B-B14F-4D97-AF65-F5344CB8AC3E}">
        <p14:creationId xmlns:p14="http://schemas.microsoft.com/office/powerpoint/2010/main" val="70535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Binarni semafor i prekidna rutina</a:t>
            </a:r>
            <a:endParaRPr lang="en-US" dirty="0"/>
          </a:p>
        </p:txBody>
      </p:sp>
      <p:sp>
        <p:nvSpPr>
          <p:cNvPr id="3" name="Content Placeholder 2"/>
          <p:cNvSpPr>
            <a:spLocks noGrp="1"/>
          </p:cNvSpPr>
          <p:nvPr>
            <p:ph idx="1"/>
          </p:nvPr>
        </p:nvSpPr>
        <p:spPr>
          <a:xfrm>
            <a:off x="1141412" y="2249486"/>
            <a:ext cx="9905999" cy="4283835"/>
          </a:xfrm>
        </p:spPr>
        <p:txBody>
          <a:bodyPr>
            <a:normAutofit lnSpcReduction="10000"/>
          </a:bodyPr>
          <a:lstStyle/>
          <a:p>
            <a:r>
              <a:rPr lang="sr-Latn-RS" dirty="0"/>
              <a:t>Binarni semafor se koristi da odblokira zadatak, nakon što se desi određeni prekid (vrši sinhronizaciju prekida sa zadacima)</a:t>
            </a:r>
          </a:p>
          <a:p>
            <a:r>
              <a:rPr lang="sr-Latn-RS" dirty="0"/>
              <a:t>Ovo omogućava da se veći deo koda izvršava u zadatku dok će se prekidna rutina izvršavavati veoma brzo</a:t>
            </a:r>
          </a:p>
          <a:p>
            <a:r>
              <a:rPr lang="sr-Latn-RS" dirty="0"/>
              <a:t>Prekidna rutina nakon svog izvršavanja poziva zadatak rukovaoc (handler task) koji preduzima određene akcije, na ovaj način se dobija kontinualno izvršavanje</a:t>
            </a:r>
          </a:p>
          <a:p>
            <a:r>
              <a:rPr lang="sr-Latn-RS" dirty="0"/>
              <a:t>Prioritet zadatka koji se izvršava nakon prekida ima viši prioritet od ostalih zadataka u sistemu</a:t>
            </a:r>
          </a:p>
          <a:p>
            <a:pPr marL="0" indent="0">
              <a:buNone/>
            </a:pPr>
            <a:endParaRPr lang="en-US" dirty="0"/>
          </a:p>
        </p:txBody>
      </p:sp>
    </p:spTree>
    <p:extLst>
      <p:ext uri="{BB962C8B-B14F-4D97-AF65-F5344CB8AC3E}">
        <p14:creationId xmlns:p14="http://schemas.microsoft.com/office/powerpoint/2010/main" val="3623370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rezultati</a:t>
            </a:r>
            <a:endParaRPr lang="en-US" dirty="0"/>
          </a:p>
        </p:txBody>
      </p:sp>
      <p:sp>
        <p:nvSpPr>
          <p:cNvPr id="3" name="Content Placeholder 2"/>
          <p:cNvSpPr>
            <a:spLocks noGrp="1"/>
          </p:cNvSpPr>
          <p:nvPr>
            <p:ph idx="1"/>
          </p:nvPr>
        </p:nvSpPr>
        <p:spPr/>
        <p:txBody>
          <a:bodyPr/>
          <a:lstStyle/>
          <a:p>
            <a:r>
              <a:rPr lang="sr-Latn-RS" dirty="0"/>
              <a:t>Kao što je moguće </a:t>
            </a:r>
            <a:br>
              <a:rPr lang="sr-Latn-RS" dirty="0"/>
            </a:br>
            <a:r>
              <a:rPr lang="sr-Latn-RS" dirty="0"/>
              <a:t>videti iz rezultata</a:t>
            </a:r>
            <a:br>
              <a:rPr lang="sr-Latn-RS" dirty="0"/>
            </a:br>
            <a:r>
              <a:rPr lang="sr-Latn-RS" dirty="0"/>
              <a:t>daju se tri semafora</a:t>
            </a:r>
            <a:br>
              <a:rPr lang="sr-Latn-RS" dirty="0"/>
            </a:br>
            <a:r>
              <a:rPr lang="sr-Latn-RS" dirty="0"/>
              <a:t>i sva tri bivaju </a:t>
            </a:r>
            <a:br>
              <a:rPr lang="sr-Latn-RS" dirty="0"/>
            </a:br>
            <a:r>
              <a:rPr lang="sr-Latn-RS" dirty="0"/>
              <a:t>simultano obrađena</a:t>
            </a:r>
            <a:endParaRPr lang="en-US" dirty="0"/>
          </a:p>
        </p:txBody>
      </p:sp>
      <p:pic>
        <p:nvPicPr>
          <p:cNvPr id="4" name="Picture 3"/>
          <p:cNvPicPr>
            <a:picLocks noChangeAspect="1"/>
          </p:cNvPicPr>
          <p:nvPr/>
        </p:nvPicPr>
        <p:blipFill>
          <a:blip r:embed="rId2"/>
          <a:stretch>
            <a:fillRect/>
          </a:stretch>
        </p:blipFill>
        <p:spPr>
          <a:xfrm>
            <a:off x="4022097" y="1108420"/>
            <a:ext cx="8169903" cy="4192450"/>
          </a:xfrm>
          <a:prstGeom prst="rect">
            <a:avLst/>
          </a:prstGeom>
        </p:spPr>
      </p:pic>
    </p:spTree>
    <p:extLst>
      <p:ext uri="{BB962C8B-B14F-4D97-AF65-F5344CB8AC3E}">
        <p14:creationId xmlns:p14="http://schemas.microsoft.com/office/powerpoint/2010/main" val="1668140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Korišćenje redova u interapt rutini</a:t>
            </a:r>
            <a:endParaRPr lang="en-US" dirty="0"/>
          </a:p>
        </p:txBody>
      </p:sp>
      <p:sp>
        <p:nvSpPr>
          <p:cNvPr id="3" name="Content Placeholder 2"/>
          <p:cNvSpPr>
            <a:spLocks noGrp="1"/>
          </p:cNvSpPr>
          <p:nvPr>
            <p:ph idx="1"/>
          </p:nvPr>
        </p:nvSpPr>
        <p:spPr>
          <a:xfrm>
            <a:off x="1141412" y="2249486"/>
            <a:ext cx="9905999" cy="4297087"/>
          </a:xfrm>
        </p:spPr>
        <p:txBody>
          <a:bodyPr>
            <a:normAutofit/>
          </a:bodyPr>
          <a:lstStyle/>
          <a:p>
            <a:r>
              <a:rPr lang="en-US" dirty="0" err="1"/>
              <a:t>xQueueSendToFrontFromISR</a:t>
            </a:r>
            <a:r>
              <a:rPr lang="en-US" dirty="0"/>
              <a:t>()</a:t>
            </a:r>
            <a:r>
              <a:rPr lang="sr-Latn-RS" dirty="0"/>
              <a:t>, ekvivalentna sa </a:t>
            </a:r>
            <a:r>
              <a:rPr lang="en-US" dirty="0" err="1"/>
              <a:t>xQueueSendToFront</a:t>
            </a:r>
            <a:r>
              <a:rPr lang="en-US" dirty="0"/>
              <a:t>()</a:t>
            </a:r>
            <a:r>
              <a:rPr lang="sr-Latn-RS" dirty="0"/>
              <a:t>, specijalizovana za bezbedno korišćenje u interaptu</a:t>
            </a:r>
          </a:p>
          <a:p>
            <a:r>
              <a:rPr lang="en-US" dirty="0" err="1"/>
              <a:t>xQueueSendToBackFromISR</a:t>
            </a:r>
            <a:r>
              <a:rPr lang="en-US" dirty="0"/>
              <a:t>()</a:t>
            </a:r>
            <a:r>
              <a:rPr lang="sr-Latn-RS" dirty="0"/>
              <a:t>, ekvivalentna sa </a:t>
            </a:r>
            <a:r>
              <a:rPr lang="en-US" dirty="0" err="1"/>
              <a:t>xQueueSendTo</a:t>
            </a:r>
            <a:r>
              <a:rPr lang="sr-Latn-RS" dirty="0"/>
              <a:t>Back</a:t>
            </a:r>
            <a:r>
              <a:rPr lang="en-US" dirty="0"/>
              <a:t>()</a:t>
            </a:r>
            <a:r>
              <a:rPr lang="sr-Latn-RS" dirty="0"/>
              <a:t>, specijalizovana za bezbedno korišćenje u interaptu</a:t>
            </a:r>
          </a:p>
          <a:p>
            <a:r>
              <a:rPr lang="en-US" dirty="0" err="1"/>
              <a:t>xQueueReceiveFromISR</a:t>
            </a:r>
            <a:r>
              <a:rPr lang="en-US" dirty="0"/>
              <a:t>()</a:t>
            </a:r>
            <a:r>
              <a:rPr lang="sr-Latn-RS" dirty="0"/>
              <a:t>, ekvivalentna sa </a:t>
            </a:r>
            <a:r>
              <a:rPr lang="en-US" dirty="0"/>
              <a:t>x</a:t>
            </a:r>
            <a:r>
              <a:rPr lang="sr-Latn-RS" dirty="0"/>
              <a:t>QueueReceive</a:t>
            </a:r>
            <a:r>
              <a:rPr lang="en-US" dirty="0"/>
              <a:t>()</a:t>
            </a:r>
            <a:r>
              <a:rPr lang="sr-Latn-RS" dirty="0"/>
              <a:t>, specijalizovana za bezbedno korišćenje u interaptu</a:t>
            </a:r>
          </a:p>
          <a:p>
            <a:r>
              <a:rPr lang="sr-Latn-RS" dirty="0"/>
              <a:t>Semafori se koriste za komuniciranje između događaja, dok se redovi koriste još i za prenos podataka</a:t>
            </a:r>
            <a:endParaRPr lang="en-US" dirty="0"/>
          </a:p>
        </p:txBody>
      </p:sp>
    </p:spTree>
    <p:extLst>
      <p:ext uri="{BB962C8B-B14F-4D97-AF65-F5344CB8AC3E}">
        <p14:creationId xmlns:p14="http://schemas.microsoft.com/office/powerpoint/2010/main" val="2886178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err="1"/>
              <a:t>x</a:t>
            </a:r>
            <a:r>
              <a:rPr lang="en-US" b="1" dirty="0" err="1"/>
              <a:t>Q</a:t>
            </a:r>
            <a:r>
              <a:rPr lang="en-US" sz="2400" b="1" dirty="0" err="1"/>
              <a:t>ueue</a:t>
            </a:r>
            <a:r>
              <a:rPr lang="en-US" b="1" dirty="0" err="1"/>
              <a:t>S</a:t>
            </a:r>
            <a:r>
              <a:rPr lang="en-US" sz="2400" b="1" dirty="0" err="1"/>
              <a:t>end</a:t>
            </a:r>
            <a:r>
              <a:rPr lang="en-US" b="1" dirty="0" err="1"/>
              <a:t>T</a:t>
            </a:r>
            <a:r>
              <a:rPr lang="en-US" sz="2400" b="1" dirty="0" err="1"/>
              <a:t>o</a:t>
            </a:r>
            <a:r>
              <a:rPr lang="en-US" b="1" dirty="0" err="1"/>
              <a:t>F</a:t>
            </a:r>
            <a:r>
              <a:rPr lang="en-US" sz="2400" b="1" dirty="0" err="1"/>
              <a:t>ront</a:t>
            </a:r>
            <a:r>
              <a:rPr lang="en-US" b="1" dirty="0" err="1"/>
              <a:t>F</a:t>
            </a:r>
            <a:r>
              <a:rPr lang="en-US" sz="2400" b="1" dirty="0" err="1"/>
              <a:t>rom</a:t>
            </a:r>
            <a:r>
              <a:rPr lang="en-US" b="1" dirty="0" err="1"/>
              <a:t>ISR</a:t>
            </a:r>
            <a:r>
              <a:rPr lang="en-US" b="1" dirty="0"/>
              <a:t>()</a:t>
            </a:r>
            <a:r>
              <a:rPr lang="sr-Latn-RS" b="1" dirty="0"/>
              <a:t> I</a:t>
            </a:r>
            <a:r>
              <a:rPr lang="en-US" b="1" dirty="0"/>
              <a:t> </a:t>
            </a:r>
            <a:r>
              <a:rPr lang="en-US" sz="2400" b="1" dirty="0" err="1"/>
              <a:t>x</a:t>
            </a:r>
            <a:r>
              <a:rPr lang="en-US" b="1" dirty="0" err="1"/>
              <a:t>Q</a:t>
            </a:r>
            <a:r>
              <a:rPr lang="en-US" sz="2400" b="1" dirty="0" err="1"/>
              <a:t>ueue</a:t>
            </a:r>
            <a:r>
              <a:rPr lang="en-US" b="1" dirty="0" err="1"/>
              <a:t>S</a:t>
            </a:r>
            <a:r>
              <a:rPr lang="en-US" sz="2400" b="1" dirty="0" err="1"/>
              <a:t>end</a:t>
            </a:r>
            <a:r>
              <a:rPr lang="en-US" b="1" dirty="0" err="1"/>
              <a:t>T</a:t>
            </a:r>
            <a:r>
              <a:rPr lang="en-US" sz="2400" b="1" dirty="0" err="1"/>
              <a:t>o</a:t>
            </a:r>
            <a:r>
              <a:rPr lang="en-US" b="1" dirty="0" err="1"/>
              <a:t>B</a:t>
            </a:r>
            <a:r>
              <a:rPr lang="en-US" sz="2400" b="1" dirty="0" err="1"/>
              <a:t>ack</a:t>
            </a:r>
            <a:r>
              <a:rPr lang="en-US" b="1" dirty="0" err="1"/>
              <a:t>F</a:t>
            </a:r>
            <a:r>
              <a:rPr lang="en-US" sz="2400" b="1" dirty="0" err="1"/>
              <a:t>rom</a:t>
            </a:r>
            <a:r>
              <a:rPr lang="en-US" b="1" dirty="0" err="1"/>
              <a:t>ISR</a:t>
            </a:r>
            <a:r>
              <a:rPr lang="en-US" b="1" dirty="0"/>
              <a:t>()</a:t>
            </a:r>
            <a:endParaRPr lang="en-US" dirty="0"/>
          </a:p>
        </p:txBody>
      </p:sp>
      <p:sp>
        <p:nvSpPr>
          <p:cNvPr id="3" name="Content Placeholder 2"/>
          <p:cNvSpPr>
            <a:spLocks noGrp="1"/>
          </p:cNvSpPr>
          <p:nvPr>
            <p:ph idx="1"/>
          </p:nvPr>
        </p:nvSpPr>
        <p:spPr/>
        <p:txBody>
          <a:bodyPr/>
          <a:lstStyle/>
          <a:p>
            <a:r>
              <a:rPr lang="en-US" dirty="0" err="1"/>
              <a:t>xQueueSendFromISR</a:t>
            </a:r>
            <a:r>
              <a:rPr lang="en-US" dirty="0"/>
              <a:t>() </a:t>
            </a:r>
            <a:r>
              <a:rPr lang="sr-Latn-RS" dirty="0"/>
              <a:t>je potpuno istovetna sa </a:t>
            </a:r>
            <a:r>
              <a:rPr lang="en-US" dirty="0" err="1"/>
              <a:t>xQueueSendToBackFromISR</a:t>
            </a:r>
            <a:r>
              <a:rPr lang="en-US" dirty="0"/>
              <a:t>()</a:t>
            </a:r>
            <a:endParaRPr lang="sr-Latn-RS" dirty="0"/>
          </a:p>
          <a:p>
            <a:endParaRPr lang="en-US" dirty="0"/>
          </a:p>
        </p:txBody>
      </p:sp>
      <p:pic>
        <p:nvPicPr>
          <p:cNvPr id="4" name="Picture 3"/>
          <p:cNvPicPr>
            <a:picLocks noChangeAspect="1"/>
          </p:cNvPicPr>
          <p:nvPr/>
        </p:nvPicPr>
        <p:blipFill>
          <a:blip r:embed="rId2"/>
          <a:stretch>
            <a:fillRect/>
          </a:stretch>
        </p:blipFill>
        <p:spPr>
          <a:xfrm>
            <a:off x="1141412" y="2986915"/>
            <a:ext cx="9616405" cy="935728"/>
          </a:xfrm>
          <a:prstGeom prst="rect">
            <a:avLst/>
          </a:prstGeom>
        </p:spPr>
      </p:pic>
      <p:pic>
        <p:nvPicPr>
          <p:cNvPr id="5" name="Picture 4"/>
          <p:cNvPicPr>
            <a:picLocks noChangeAspect="1"/>
          </p:cNvPicPr>
          <p:nvPr/>
        </p:nvPicPr>
        <p:blipFill>
          <a:blip r:embed="rId3"/>
          <a:stretch>
            <a:fillRect/>
          </a:stretch>
        </p:blipFill>
        <p:spPr>
          <a:xfrm>
            <a:off x="1075308" y="4660071"/>
            <a:ext cx="9682509" cy="909569"/>
          </a:xfrm>
          <a:prstGeom prst="rect">
            <a:avLst/>
          </a:prstGeom>
        </p:spPr>
      </p:pic>
    </p:spTree>
    <p:extLst>
      <p:ext uri="{BB962C8B-B14F-4D97-AF65-F5344CB8AC3E}">
        <p14:creationId xmlns:p14="http://schemas.microsoft.com/office/powerpoint/2010/main" val="1305407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8187"/>
            <a:ext cx="9905998" cy="1478570"/>
          </a:xfrm>
        </p:spPr>
        <p:txBody>
          <a:bodyPr/>
          <a:lstStyle/>
          <a:p>
            <a:r>
              <a:rPr lang="en-US" sz="2400" b="1" dirty="0" err="1"/>
              <a:t>x</a:t>
            </a:r>
            <a:r>
              <a:rPr lang="en-US" b="1" dirty="0" err="1"/>
              <a:t>Q</a:t>
            </a:r>
            <a:r>
              <a:rPr lang="en-US" sz="2400" b="1" dirty="0" err="1"/>
              <a:t>ueue</a:t>
            </a:r>
            <a:r>
              <a:rPr lang="en-US" b="1" dirty="0" err="1"/>
              <a:t>S</a:t>
            </a:r>
            <a:r>
              <a:rPr lang="en-US" sz="2400" b="1" dirty="0" err="1"/>
              <a:t>end</a:t>
            </a:r>
            <a:r>
              <a:rPr lang="en-US" b="1" dirty="0" err="1"/>
              <a:t>T</a:t>
            </a:r>
            <a:r>
              <a:rPr lang="en-US" sz="2400" b="1" dirty="0" err="1"/>
              <a:t>o</a:t>
            </a:r>
            <a:r>
              <a:rPr lang="en-US" b="1" dirty="0" err="1"/>
              <a:t>F</a:t>
            </a:r>
            <a:r>
              <a:rPr lang="en-US" sz="2400" b="1" dirty="0" err="1"/>
              <a:t>ront</a:t>
            </a:r>
            <a:r>
              <a:rPr lang="en-US" b="1" dirty="0" err="1"/>
              <a:t>F</a:t>
            </a:r>
            <a:r>
              <a:rPr lang="en-US" sz="2400" b="1" dirty="0" err="1"/>
              <a:t>rom</a:t>
            </a:r>
            <a:r>
              <a:rPr lang="en-US" b="1" dirty="0" err="1"/>
              <a:t>ISR</a:t>
            </a:r>
            <a:r>
              <a:rPr lang="en-US" b="1" dirty="0"/>
              <a:t>()</a:t>
            </a:r>
            <a:r>
              <a:rPr lang="sr-Latn-RS" b="1" dirty="0"/>
              <a:t> I</a:t>
            </a:r>
            <a:r>
              <a:rPr lang="en-US" b="1" dirty="0"/>
              <a:t> </a:t>
            </a:r>
            <a:r>
              <a:rPr lang="en-US" sz="2400" b="1" dirty="0" err="1"/>
              <a:t>x</a:t>
            </a:r>
            <a:r>
              <a:rPr lang="en-US" b="1" dirty="0" err="1"/>
              <a:t>Q</a:t>
            </a:r>
            <a:r>
              <a:rPr lang="en-US" sz="2400" b="1" dirty="0" err="1"/>
              <a:t>ueue</a:t>
            </a:r>
            <a:r>
              <a:rPr lang="en-US" b="1" dirty="0" err="1"/>
              <a:t>S</a:t>
            </a:r>
            <a:r>
              <a:rPr lang="en-US" sz="2400" b="1" dirty="0" err="1"/>
              <a:t>end</a:t>
            </a:r>
            <a:r>
              <a:rPr lang="en-US" b="1" dirty="0" err="1"/>
              <a:t>T</a:t>
            </a:r>
            <a:r>
              <a:rPr lang="en-US" sz="2400" b="1" dirty="0" err="1"/>
              <a:t>o</a:t>
            </a:r>
            <a:r>
              <a:rPr lang="en-US" b="1" dirty="0" err="1"/>
              <a:t>B</a:t>
            </a:r>
            <a:r>
              <a:rPr lang="en-US" sz="2400" b="1" dirty="0" err="1"/>
              <a:t>ack</a:t>
            </a:r>
            <a:r>
              <a:rPr lang="en-US" b="1" dirty="0" err="1"/>
              <a:t>F</a:t>
            </a:r>
            <a:r>
              <a:rPr lang="en-US" sz="2400" b="1" dirty="0" err="1"/>
              <a:t>rom</a:t>
            </a:r>
            <a:r>
              <a:rPr lang="en-US" b="1" dirty="0" err="1"/>
              <a:t>ISR</a:t>
            </a:r>
            <a:r>
              <a:rPr lang="en-US" b="1" dirty="0"/>
              <a:t>()</a:t>
            </a:r>
            <a:endParaRPr lang="en-US" dirty="0"/>
          </a:p>
        </p:txBody>
      </p:sp>
      <p:sp>
        <p:nvSpPr>
          <p:cNvPr id="3" name="Content Placeholder 2"/>
          <p:cNvSpPr>
            <a:spLocks noGrp="1"/>
          </p:cNvSpPr>
          <p:nvPr>
            <p:ph idx="1"/>
          </p:nvPr>
        </p:nvSpPr>
        <p:spPr>
          <a:xfrm>
            <a:off x="1141412" y="1606758"/>
            <a:ext cx="9905999" cy="4847052"/>
          </a:xfrm>
        </p:spPr>
        <p:txBody>
          <a:bodyPr>
            <a:normAutofit/>
          </a:bodyPr>
          <a:lstStyle/>
          <a:p>
            <a:r>
              <a:rPr lang="sr-Latn-RS" dirty="0"/>
              <a:t>Parametri:</a:t>
            </a:r>
          </a:p>
          <a:p>
            <a:pPr lvl="1"/>
            <a:r>
              <a:rPr lang="sr-Latn-RS" dirty="0"/>
              <a:t>xQueue – predstavlja red koji će biti poslat. Ovaj parametar predstavlja red koji je povratna vrednost funkcije  </a:t>
            </a:r>
            <a:r>
              <a:rPr lang="en-US" dirty="0" err="1"/>
              <a:t>xQueueCreate</a:t>
            </a:r>
            <a:r>
              <a:rPr lang="en-US" dirty="0"/>
              <a:t>()</a:t>
            </a:r>
            <a:endParaRPr lang="sr-Latn-RS" dirty="0"/>
          </a:p>
          <a:p>
            <a:pPr lvl="1"/>
            <a:r>
              <a:rPr lang="en-US" dirty="0" err="1"/>
              <a:t>pvItemToQueue</a:t>
            </a:r>
            <a:r>
              <a:rPr lang="sr-Latn-RS" dirty="0"/>
              <a:t> – predstavlja pokazivač na podatke koji će biti kopirani u red. Veličina svakog elementa se daje pri kreiranju reda</a:t>
            </a:r>
          </a:p>
          <a:p>
            <a:pPr lvl="1"/>
            <a:r>
              <a:rPr lang="sr-Latn-RS" dirty="0"/>
              <a:t>*pxHigherPriorityTaskWoken – je moguće koristiti kada u jednom redu čeka više zadataka da podaci u redu budu dostupni. Ako funkcije </a:t>
            </a:r>
            <a:r>
              <a:rPr lang="en-US" dirty="0" err="1"/>
              <a:t>xQueueSendToFrontFromISR</a:t>
            </a:r>
            <a:r>
              <a:rPr lang="en-US" dirty="0"/>
              <a:t>() </a:t>
            </a:r>
            <a:r>
              <a:rPr lang="sr-Latn-RS" dirty="0"/>
              <a:t>ili</a:t>
            </a:r>
            <a:r>
              <a:rPr lang="en-US" dirty="0"/>
              <a:t> </a:t>
            </a:r>
            <a:r>
              <a:rPr lang="en-US" dirty="0" err="1"/>
              <a:t>xQueueSendToBackFromISR</a:t>
            </a:r>
            <a:r>
              <a:rPr lang="en-US" dirty="0"/>
              <a:t>(</a:t>
            </a:r>
            <a:r>
              <a:rPr lang="sr-Latn-RS" dirty="0"/>
              <a:t>) dopune red i time odblokiraju zadatak, ova vrednost će biti promenjena na pdTRUE ako je vrednost prioriteta veća od prioriteta zadatka koji se izvršava. Ako je ova vrednost pdTRUE onda se vrši kontekstno prebacivanje, na zadatak višeg prioriteta, tj. Izvršava se pre nego što zadatak izađe iz interapt rutine. Ovo omogućuje da se nakon izvršenja interapta izvršava zadatak sa najvišim prioritetom.</a:t>
            </a:r>
            <a:endParaRPr lang="en-US" dirty="0"/>
          </a:p>
          <a:p>
            <a:pPr lvl="2"/>
            <a:endParaRPr lang="sr-Latn-RS" dirty="0"/>
          </a:p>
          <a:p>
            <a:endParaRPr lang="en-US" dirty="0"/>
          </a:p>
        </p:txBody>
      </p:sp>
    </p:spTree>
    <p:extLst>
      <p:ext uri="{BB962C8B-B14F-4D97-AF65-F5344CB8AC3E}">
        <p14:creationId xmlns:p14="http://schemas.microsoft.com/office/powerpoint/2010/main" val="2461644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8187"/>
            <a:ext cx="9905998" cy="1478570"/>
          </a:xfrm>
        </p:spPr>
        <p:txBody>
          <a:bodyPr/>
          <a:lstStyle/>
          <a:p>
            <a:r>
              <a:rPr lang="en-US" sz="2400" b="1" dirty="0" err="1"/>
              <a:t>x</a:t>
            </a:r>
            <a:r>
              <a:rPr lang="en-US" b="1" dirty="0" err="1"/>
              <a:t>Q</a:t>
            </a:r>
            <a:r>
              <a:rPr lang="en-US" sz="2400" b="1" dirty="0" err="1"/>
              <a:t>ueue</a:t>
            </a:r>
            <a:r>
              <a:rPr lang="en-US" b="1" dirty="0" err="1"/>
              <a:t>S</a:t>
            </a:r>
            <a:r>
              <a:rPr lang="en-US" sz="2400" b="1" dirty="0" err="1"/>
              <a:t>end</a:t>
            </a:r>
            <a:r>
              <a:rPr lang="en-US" b="1" dirty="0" err="1"/>
              <a:t>T</a:t>
            </a:r>
            <a:r>
              <a:rPr lang="en-US" sz="2400" b="1" dirty="0" err="1"/>
              <a:t>o</a:t>
            </a:r>
            <a:r>
              <a:rPr lang="en-US" b="1" dirty="0" err="1"/>
              <a:t>F</a:t>
            </a:r>
            <a:r>
              <a:rPr lang="en-US" sz="2400" b="1" dirty="0" err="1"/>
              <a:t>ront</a:t>
            </a:r>
            <a:r>
              <a:rPr lang="en-US" b="1" dirty="0" err="1"/>
              <a:t>F</a:t>
            </a:r>
            <a:r>
              <a:rPr lang="en-US" sz="2400" b="1" dirty="0" err="1"/>
              <a:t>rom</a:t>
            </a:r>
            <a:r>
              <a:rPr lang="en-US" b="1" dirty="0" err="1"/>
              <a:t>ISR</a:t>
            </a:r>
            <a:r>
              <a:rPr lang="en-US" b="1" dirty="0"/>
              <a:t>()</a:t>
            </a:r>
            <a:r>
              <a:rPr lang="sr-Latn-RS" b="1" dirty="0"/>
              <a:t> I</a:t>
            </a:r>
            <a:r>
              <a:rPr lang="en-US" b="1" dirty="0"/>
              <a:t> </a:t>
            </a:r>
            <a:r>
              <a:rPr lang="en-US" sz="2400" b="1" dirty="0" err="1"/>
              <a:t>x</a:t>
            </a:r>
            <a:r>
              <a:rPr lang="en-US" b="1" dirty="0" err="1"/>
              <a:t>Q</a:t>
            </a:r>
            <a:r>
              <a:rPr lang="en-US" sz="2400" b="1" dirty="0" err="1"/>
              <a:t>ueue</a:t>
            </a:r>
            <a:r>
              <a:rPr lang="en-US" b="1" dirty="0" err="1"/>
              <a:t>S</a:t>
            </a:r>
            <a:r>
              <a:rPr lang="en-US" sz="2400" b="1" dirty="0" err="1"/>
              <a:t>end</a:t>
            </a:r>
            <a:r>
              <a:rPr lang="en-US" b="1" dirty="0" err="1"/>
              <a:t>T</a:t>
            </a:r>
            <a:r>
              <a:rPr lang="en-US" sz="2400" b="1" dirty="0" err="1"/>
              <a:t>o</a:t>
            </a:r>
            <a:r>
              <a:rPr lang="en-US" b="1" dirty="0" err="1"/>
              <a:t>B</a:t>
            </a:r>
            <a:r>
              <a:rPr lang="en-US" sz="2400" b="1" dirty="0" err="1"/>
              <a:t>ack</a:t>
            </a:r>
            <a:r>
              <a:rPr lang="en-US" b="1" dirty="0" err="1"/>
              <a:t>F</a:t>
            </a:r>
            <a:r>
              <a:rPr lang="en-US" sz="2400" b="1" dirty="0" err="1"/>
              <a:t>rom</a:t>
            </a:r>
            <a:r>
              <a:rPr lang="en-US" b="1" dirty="0" err="1"/>
              <a:t>ISR</a:t>
            </a:r>
            <a:r>
              <a:rPr lang="en-US" b="1" dirty="0"/>
              <a:t>()</a:t>
            </a:r>
            <a:endParaRPr lang="en-US" dirty="0"/>
          </a:p>
        </p:txBody>
      </p:sp>
      <p:sp>
        <p:nvSpPr>
          <p:cNvPr id="3" name="Content Placeholder 2"/>
          <p:cNvSpPr>
            <a:spLocks noGrp="1"/>
          </p:cNvSpPr>
          <p:nvPr>
            <p:ph idx="1"/>
          </p:nvPr>
        </p:nvSpPr>
        <p:spPr>
          <a:xfrm>
            <a:off x="1141412" y="1606758"/>
            <a:ext cx="9905999" cy="4847052"/>
          </a:xfrm>
        </p:spPr>
        <p:txBody>
          <a:bodyPr>
            <a:normAutofit/>
          </a:bodyPr>
          <a:lstStyle/>
          <a:p>
            <a:r>
              <a:rPr lang="sr-Latn-RS" dirty="0"/>
              <a:t>Povratne vrednosti:</a:t>
            </a:r>
          </a:p>
          <a:p>
            <a:pPr marL="0" indent="0">
              <a:buNone/>
            </a:pPr>
            <a:endParaRPr lang="sr-Latn-RS" dirty="0"/>
          </a:p>
          <a:p>
            <a:r>
              <a:rPr lang="en-US" dirty="0" err="1"/>
              <a:t>pdPASS</a:t>
            </a:r>
            <a:r>
              <a:rPr lang="sr-Latn-RS" dirty="0"/>
              <a:t> – ako su podaci uspešno poslati u red</a:t>
            </a:r>
          </a:p>
          <a:p>
            <a:endParaRPr lang="sr-Latn-RS" dirty="0"/>
          </a:p>
          <a:p>
            <a:endParaRPr lang="sr-Latn-RS" dirty="0"/>
          </a:p>
          <a:p>
            <a:r>
              <a:rPr lang="en-US" dirty="0" err="1"/>
              <a:t>errQUEUE_FULL</a:t>
            </a:r>
            <a:r>
              <a:rPr lang="sr-Latn-RS" dirty="0"/>
              <a:t> – nemoguće je poslati podatke jer je red pun</a:t>
            </a:r>
            <a:endParaRPr lang="en-US" dirty="0"/>
          </a:p>
        </p:txBody>
      </p:sp>
    </p:spTree>
    <p:extLst>
      <p:ext uri="{BB962C8B-B14F-4D97-AF65-F5344CB8AC3E}">
        <p14:creationId xmlns:p14="http://schemas.microsoft.com/office/powerpoint/2010/main" val="2581094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a:t>Primer slanja i primanja podataka iz interapta</a:t>
            </a:r>
            <a:endParaRPr lang="en-US" dirty="0"/>
          </a:p>
        </p:txBody>
      </p:sp>
      <p:sp>
        <p:nvSpPr>
          <p:cNvPr id="3" name="Content Placeholder 2"/>
          <p:cNvSpPr>
            <a:spLocks noGrp="1"/>
          </p:cNvSpPr>
          <p:nvPr>
            <p:ph idx="1"/>
          </p:nvPr>
        </p:nvSpPr>
        <p:spPr/>
        <p:txBody>
          <a:bodyPr/>
          <a:lstStyle/>
          <a:p>
            <a:r>
              <a:rPr lang="sr-Latn-RS" dirty="0"/>
              <a:t>Ovaj prikazuje način korišćenja funkcija </a:t>
            </a:r>
            <a:r>
              <a:rPr lang="en-US" dirty="0" err="1"/>
              <a:t>xQueueSendToBackFromISR</a:t>
            </a:r>
            <a:r>
              <a:rPr lang="en-US" dirty="0"/>
              <a:t>()</a:t>
            </a:r>
            <a:r>
              <a:rPr lang="sr-Latn-RS" dirty="0"/>
              <a:t> i</a:t>
            </a:r>
            <a:r>
              <a:rPr lang="en-US" dirty="0"/>
              <a:t> </a:t>
            </a:r>
            <a:r>
              <a:rPr lang="en-US" dirty="0" err="1"/>
              <a:t>xQueueReceiveFromISR</a:t>
            </a:r>
            <a:r>
              <a:rPr lang="en-US" dirty="0"/>
              <a:t>()</a:t>
            </a:r>
            <a:r>
              <a:rPr lang="sr-Latn-RS" dirty="0"/>
              <a:t> iz iste interapt rutine</a:t>
            </a:r>
          </a:p>
          <a:p>
            <a:endParaRPr lang="sr-Latn-RS" dirty="0"/>
          </a:p>
          <a:p>
            <a:r>
              <a:rPr lang="sr-Latn-RS" dirty="0"/>
              <a:t>Periodični zadatak šalje pet celobrojnih vrednosti na svakih 200ms</a:t>
            </a:r>
          </a:p>
        </p:txBody>
      </p:sp>
    </p:spTree>
    <p:extLst>
      <p:ext uri="{BB962C8B-B14F-4D97-AF65-F5344CB8AC3E}">
        <p14:creationId xmlns:p14="http://schemas.microsoft.com/office/powerpoint/2010/main" val="1810155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683" y="154692"/>
            <a:ext cx="9905998" cy="1478570"/>
          </a:xfrm>
        </p:spPr>
        <p:txBody>
          <a:bodyPr/>
          <a:lstStyle/>
          <a:p>
            <a:r>
              <a:rPr lang="sr-Latn-RS" sz="2400" dirty="0"/>
              <a:t>V</a:t>
            </a:r>
            <a:r>
              <a:rPr lang="sr-Latn-RS" dirty="0"/>
              <a:t>i</a:t>
            </a:r>
            <a:r>
              <a:rPr lang="sr-Latn-RS" sz="2400" dirty="0"/>
              <a:t>nteger</a:t>
            </a:r>
            <a:r>
              <a:rPr lang="sr-Latn-RS" dirty="0"/>
              <a:t>g</a:t>
            </a:r>
            <a:r>
              <a:rPr lang="sr-Latn-RS" sz="2400" dirty="0"/>
              <a:t>enerator</a:t>
            </a:r>
            <a:r>
              <a:rPr lang="sr-Latn-RS" dirty="0"/>
              <a:t>()</a:t>
            </a:r>
            <a:endParaRPr lang="en-US" dirty="0"/>
          </a:p>
        </p:txBody>
      </p:sp>
      <p:pic>
        <p:nvPicPr>
          <p:cNvPr id="4" name="Picture 3"/>
          <p:cNvPicPr>
            <a:picLocks noChangeAspect="1"/>
          </p:cNvPicPr>
          <p:nvPr/>
        </p:nvPicPr>
        <p:blipFill>
          <a:blip r:embed="rId2"/>
          <a:stretch>
            <a:fillRect/>
          </a:stretch>
        </p:blipFill>
        <p:spPr>
          <a:xfrm>
            <a:off x="1813268" y="1234201"/>
            <a:ext cx="8258384" cy="5623799"/>
          </a:xfrm>
          <a:prstGeom prst="rect">
            <a:avLst/>
          </a:prstGeom>
        </p:spPr>
      </p:pic>
    </p:spTree>
    <p:extLst>
      <p:ext uri="{BB962C8B-B14F-4D97-AF65-F5344CB8AC3E}">
        <p14:creationId xmlns:p14="http://schemas.microsoft.com/office/powerpoint/2010/main" val="1175637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Interapt rutina</a:t>
            </a:r>
            <a:endParaRPr lang="en-US" dirty="0"/>
          </a:p>
        </p:txBody>
      </p:sp>
      <p:sp>
        <p:nvSpPr>
          <p:cNvPr id="3" name="Content Placeholder 2"/>
          <p:cNvSpPr>
            <a:spLocks noGrp="1"/>
          </p:cNvSpPr>
          <p:nvPr>
            <p:ph idx="1"/>
          </p:nvPr>
        </p:nvSpPr>
        <p:spPr/>
        <p:txBody>
          <a:bodyPr/>
          <a:lstStyle/>
          <a:p>
            <a:r>
              <a:rPr lang="sr-Latn-RS" dirty="0"/>
              <a:t>Kreira niz stringova</a:t>
            </a:r>
          </a:p>
          <a:p>
            <a:r>
              <a:rPr lang="sr-Latn-RS" dirty="0"/>
              <a:t>Zatim vrši kontinualno iščitavanje iz reda, neprekidnim pozivanjem funkcije </a:t>
            </a:r>
            <a:r>
              <a:rPr lang="en-US" dirty="0" err="1"/>
              <a:t>xQueueReceiveFromISR</a:t>
            </a:r>
            <a:r>
              <a:rPr lang="en-US" dirty="0"/>
              <a:t>()</a:t>
            </a:r>
            <a:r>
              <a:rPr lang="sr-Latn-RS" dirty="0"/>
              <a:t>, dok red ne bude prazan tj. dok povratna vrednost ove funkcije ne bude e</a:t>
            </a:r>
            <a:r>
              <a:rPr lang="en-US" dirty="0" err="1"/>
              <a:t>rrQUEUE_EMPTY</a:t>
            </a:r>
            <a:endParaRPr lang="sr-Latn-RS" dirty="0"/>
          </a:p>
          <a:p>
            <a:r>
              <a:rPr lang="sr-Latn-RS" dirty="0"/>
              <a:t>Primljene vrednosti predstavljaju celobrojne vrednosti čija se poslednja dva bita (brojevi od 0 do 3) koriste kao indeksi za slanje kreiranog niza stringova pomoću funkcije </a:t>
            </a:r>
            <a:r>
              <a:rPr lang="en-US" dirty="0" err="1"/>
              <a:t>xQueueSendFromISR</a:t>
            </a:r>
            <a:r>
              <a:rPr lang="en-US" dirty="0"/>
              <a:t>()</a:t>
            </a:r>
            <a:endParaRPr lang="sr-Latn-RS" dirty="0"/>
          </a:p>
        </p:txBody>
      </p:sp>
    </p:spTree>
    <p:extLst>
      <p:ext uri="{BB962C8B-B14F-4D97-AF65-F5344CB8AC3E}">
        <p14:creationId xmlns:p14="http://schemas.microsoft.com/office/powerpoint/2010/main" val="2390410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673" y="2314796"/>
            <a:ext cx="9905998" cy="1478570"/>
          </a:xfrm>
        </p:spPr>
        <p:txBody>
          <a:bodyPr/>
          <a:lstStyle/>
          <a:p>
            <a:r>
              <a:rPr lang="sr-Latn-RS" dirty="0"/>
              <a:t>Interapt</a:t>
            </a:r>
            <a:br>
              <a:rPr lang="sr-Latn-RS" dirty="0"/>
            </a:br>
            <a:r>
              <a:rPr lang="sr-Latn-RS" dirty="0"/>
              <a:t> rutina</a:t>
            </a:r>
            <a:endParaRPr lang="en-US" dirty="0"/>
          </a:p>
        </p:txBody>
      </p:sp>
      <p:pic>
        <p:nvPicPr>
          <p:cNvPr id="5" name="Picture 4"/>
          <p:cNvPicPr>
            <a:picLocks noChangeAspect="1"/>
          </p:cNvPicPr>
          <p:nvPr/>
        </p:nvPicPr>
        <p:blipFill>
          <a:blip r:embed="rId2"/>
          <a:stretch>
            <a:fillRect/>
          </a:stretch>
        </p:blipFill>
        <p:spPr>
          <a:xfrm>
            <a:off x="3710609" y="0"/>
            <a:ext cx="8481391" cy="6858000"/>
          </a:xfrm>
          <a:prstGeom prst="rect">
            <a:avLst/>
          </a:prstGeom>
        </p:spPr>
      </p:pic>
    </p:spTree>
    <p:extLst>
      <p:ext uri="{BB962C8B-B14F-4D97-AF65-F5344CB8AC3E}">
        <p14:creationId xmlns:p14="http://schemas.microsoft.com/office/powerpoint/2010/main" val="2499150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400" dirty="0"/>
              <a:t>v</a:t>
            </a:r>
            <a:r>
              <a:rPr lang="sr-Latn-RS" dirty="0"/>
              <a:t>S</a:t>
            </a:r>
            <a:r>
              <a:rPr lang="sr-Latn-RS" sz="2400" dirty="0"/>
              <a:t>tring</a:t>
            </a:r>
            <a:r>
              <a:rPr lang="sr-Latn-RS" dirty="0"/>
              <a:t>p</a:t>
            </a:r>
            <a:r>
              <a:rPr lang="sr-Latn-RS" sz="2400" dirty="0"/>
              <a:t>rinter</a:t>
            </a:r>
            <a:r>
              <a:rPr lang="sr-Latn-RS" dirty="0"/>
              <a:t>()</a:t>
            </a:r>
            <a:endParaRPr lang="en-US" dirty="0"/>
          </a:p>
        </p:txBody>
      </p:sp>
      <p:sp>
        <p:nvSpPr>
          <p:cNvPr id="3" name="Content Placeholder 2"/>
          <p:cNvSpPr>
            <a:spLocks noGrp="1"/>
          </p:cNvSpPr>
          <p:nvPr>
            <p:ph idx="1"/>
          </p:nvPr>
        </p:nvSpPr>
        <p:spPr/>
        <p:txBody>
          <a:bodyPr/>
          <a:lstStyle/>
          <a:p>
            <a:r>
              <a:rPr lang="sr-Latn-RS" dirty="0"/>
              <a:t>vStringPrinter() predstavlja zadatak koji prima stingove koje mu prosleđuje interapt rutina i ispisuje ih u konzolu</a:t>
            </a:r>
            <a:endParaRPr lang="en-US" dirty="0"/>
          </a:p>
        </p:txBody>
      </p:sp>
      <p:pic>
        <p:nvPicPr>
          <p:cNvPr id="4" name="Picture 3"/>
          <p:cNvPicPr>
            <a:picLocks noChangeAspect="1"/>
          </p:cNvPicPr>
          <p:nvPr/>
        </p:nvPicPr>
        <p:blipFill>
          <a:blip r:embed="rId2"/>
          <a:stretch>
            <a:fillRect/>
          </a:stretch>
        </p:blipFill>
        <p:spPr>
          <a:xfrm>
            <a:off x="1761709" y="3276599"/>
            <a:ext cx="8234394" cy="3415749"/>
          </a:xfrm>
          <a:prstGeom prst="rect">
            <a:avLst/>
          </a:prstGeom>
        </p:spPr>
      </p:pic>
    </p:spTree>
    <p:extLst>
      <p:ext uri="{BB962C8B-B14F-4D97-AF65-F5344CB8AC3E}">
        <p14:creationId xmlns:p14="http://schemas.microsoft.com/office/powerpoint/2010/main" val="983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Binarni semafor i prekidna rutina</a:t>
            </a:r>
            <a:endParaRPr lang="en-US" dirty="0"/>
          </a:p>
        </p:txBody>
      </p:sp>
      <p:pic>
        <p:nvPicPr>
          <p:cNvPr id="5" name="Picture 4"/>
          <p:cNvPicPr>
            <a:picLocks noChangeAspect="1"/>
          </p:cNvPicPr>
          <p:nvPr/>
        </p:nvPicPr>
        <p:blipFill>
          <a:blip r:embed="rId2"/>
          <a:stretch>
            <a:fillRect/>
          </a:stretch>
        </p:blipFill>
        <p:spPr>
          <a:xfrm>
            <a:off x="1568933" y="1951314"/>
            <a:ext cx="8174505" cy="4522719"/>
          </a:xfrm>
          <a:prstGeom prst="rect">
            <a:avLst/>
          </a:prstGeom>
        </p:spPr>
      </p:pic>
    </p:spTree>
    <p:extLst>
      <p:ext uri="{BB962C8B-B14F-4D97-AF65-F5344CB8AC3E}">
        <p14:creationId xmlns:p14="http://schemas.microsoft.com/office/powerpoint/2010/main" val="1532386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86" y="2526831"/>
            <a:ext cx="9905998" cy="1478570"/>
          </a:xfrm>
        </p:spPr>
        <p:txBody>
          <a:bodyPr/>
          <a:lstStyle/>
          <a:p>
            <a:r>
              <a:rPr lang="sr-Latn-RS" dirty="0"/>
              <a:t>Main()</a:t>
            </a:r>
            <a:endParaRPr lang="en-US" dirty="0"/>
          </a:p>
        </p:txBody>
      </p:sp>
      <p:pic>
        <p:nvPicPr>
          <p:cNvPr id="4" name="Content Placeholder 3"/>
          <p:cNvPicPr>
            <a:picLocks noGrp="1" noChangeAspect="1"/>
          </p:cNvPicPr>
          <p:nvPr>
            <p:ph idx="1"/>
          </p:nvPr>
        </p:nvPicPr>
        <p:blipFill>
          <a:blip r:embed="rId2"/>
          <a:stretch>
            <a:fillRect/>
          </a:stretch>
        </p:blipFill>
        <p:spPr>
          <a:xfrm>
            <a:off x="2584259" y="0"/>
            <a:ext cx="9607741" cy="6858000"/>
          </a:xfrm>
          <a:prstGeom prst="rect">
            <a:avLst/>
          </a:prstGeom>
        </p:spPr>
      </p:pic>
    </p:spTree>
    <p:extLst>
      <p:ext uri="{BB962C8B-B14F-4D97-AF65-F5344CB8AC3E}">
        <p14:creationId xmlns:p14="http://schemas.microsoft.com/office/powerpoint/2010/main" val="1657442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Rezultati</a:t>
            </a:r>
            <a:endParaRPr lang="en-US" dirty="0"/>
          </a:p>
        </p:txBody>
      </p:sp>
      <p:pic>
        <p:nvPicPr>
          <p:cNvPr id="4" name="Picture 3"/>
          <p:cNvPicPr>
            <a:picLocks noChangeAspect="1"/>
          </p:cNvPicPr>
          <p:nvPr/>
        </p:nvPicPr>
        <p:blipFill>
          <a:blip r:embed="rId2"/>
          <a:stretch>
            <a:fillRect/>
          </a:stretch>
        </p:blipFill>
        <p:spPr>
          <a:xfrm>
            <a:off x="0" y="1911557"/>
            <a:ext cx="7638427" cy="4162608"/>
          </a:xfrm>
          <a:prstGeom prst="rect">
            <a:avLst/>
          </a:prstGeom>
        </p:spPr>
      </p:pic>
      <p:pic>
        <p:nvPicPr>
          <p:cNvPr id="5" name="Picture 4"/>
          <p:cNvPicPr>
            <a:picLocks noChangeAspect="1"/>
          </p:cNvPicPr>
          <p:nvPr/>
        </p:nvPicPr>
        <p:blipFill>
          <a:blip r:embed="rId3"/>
          <a:stretch>
            <a:fillRect/>
          </a:stretch>
        </p:blipFill>
        <p:spPr>
          <a:xfrm>
            <a:off x="4415044" y="618518"/>
            <a:ext cx="7773780" cy="6239482"/>
          </a:xfrm>
          <a:prstGeom prst="rect">
            <a:avLst/>
          </a:prstGeom>
        </p:spPr>
      </p:pic>
    </p:spTree>
    <p:extLst>
      <p:ext uri="{BB962C8B-B14F-4D97-AF65-F5344CB8AC3E}">
        <p14:creationId xmlns:p14="http://schemas.microsoft.com/office/powerpoint/2010/main" val="3865772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82316" y="1081085"/>
            <a:ext cx="10567038" cy="4816131"/>
          </a:xfrm>
          <a:prstGeom prst="rect">
            <a:avLst/>
          </a:prstGeom>
        </p:spPr>
      </p:pic>
    </p:spTree>
    <p:extLst>
      <p:ext uri="{BB962C8B-B14F-4D97-AF65-F5344CB8AC3E}">
        <p14:creationId xmlns:p14="http://schemas.microsoft.com/office/powerpoint/2010/main" val="231783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Giving </a:t>
            </a:r>
            <a:r>
              <a:rPr lang="en-US" dirty="0" err="1"/>
              <a:t>i</a:t>
            </a:r>
            <a:r>
              <a:rPr lang="en-US" dirty="0"/>
              <a:t> taking </a:t>
            </a:r>
          </a:p>
        </p:txBody>
      </p:sp>
      <p:sp>
        <p:nvSpPr>
          <p:cNvPr id="3" name="Content Placeholder 2"/>
          <p:cNvSpPr>
            <a:spLocks noGrp="1"/>
          </p:cNvSpPr>
          <p:nvPr>
            <p:ph idx="1"/>
          </p:nvPr>
        </p:nvSpPr>
        <p:spPr/>
        <p:txBody>
          <a:bodyPr/>
          <a:lstStyle/>
          <a:p>
            <a:r>
              <a:rPr lang="en-US" dirty="0"/>
              <a:t>Giving </a:t>
            </a:r>
            <a:r>
              <a:rPr lang="en-US" dirty="0" err="1"/>
              <a:t>i</a:t>
            </a:r>
            <a:r>
              <a:rPr lang="en-US" dirty="0"/>
              <a:t> taking </a:t>
            </a:r>
            <a:r>
              <a:rPr lang="en-US" dirty="0" err="1"/>
              <a:t>predstavljaju</a:t>
            </a:r>
            <a:r>
              <a:rPr lang="en-US" dirty="0"/>
              <a:t> </a:t>
            </a:r>
            <a:r>
              <a:rPr lang="en-US" dirty="0" err="1"/>
              <a:t>koncept</a:t>
            </a:r>
            <a:r>
              <a:rPr lang="en-US" dirty="0"/>
              <a:t> </a:t>
            </a:r>
            <a:r>
              <a:rPr lang="en-US" dirty="0" err="1"/>
              <a:t>koji</a:t>
            </a:r>
            <a:r>
              <a:rPr lang="en-US" dirty="0"/>
              <a:t> </a:t>
            </a:r>
            <a:r>
              <a:rPr lang="en-US" dirty="0" err="1"/>
              <a:t>koristi</a:t>
            </a:r>
            <a:r>
              <a:rPr lang="en-US" dirty="0"/>
              <a:t> </a:t>
            </a:r>
            <a:r>
              <a:rPr lang="en-US" dirty="0" err="1"/>
              <a:t>semafor</a:t>
            </a:r>
            <a:endParaRPr lang="en-US" dirty="0"/>
          </a:p>
          <a:p>
            <a:r>
              <a:rPr lang="en-US" dirty="0"/>
              <a:t>Handler task </a:t>
            </a:r>
            <a:r>
              <a:rPr lang="en-US" dirty="0" err="1"/>
              <a:t>koristi</a:t>
            </a:r>
            <a:r>
              <a:rPr lang="en-US" dirty="0"/>
              <a:t> taking </a:t>
            </a:r>
            <a:r>
              <a:rPr lang="en-US" dirty="0" err="1"/>
              <a:t>poziv</a:t>
            </a:r>
            <a:r>
              <a:rPr lang="sr-Latn-RS" dirty="0"/>
              <a:t> na semafor</a:t>
            </a:r>
            <a:r>
              <a:rPr lang="en-US" dirty="0"/>
              <a:t> da bi </a:t>
            </a:r>
            <a:r>
              <a:rPr lang="en-US" dirty="0" err="1"/>
              <a:t>zadatak</a:t>
            </a:r>
            <a:r>
              <a:rPr lang="en-US" dirty="0"/>
              <a:t> bio</a:t>
            </a:r>
            <a:r>
              <a:rPr lang="sr-Latn-RS" dirty="0"/>
              <a:t> u</a:t>
            </a:r>
            <a:r>
              <a:rPr lang="en-US" dirty="0"/>
              <a:t> </a:t>
            </a:r>
            <a:r>
              <a:rPr lang="sr-Latn-RS" dirty="0"/>
              <a:t>blokiranom stanju, sve dok se ne desi određeni događaj</a:t>
            </a:r>
          </a:p>
          <a:p>
            <a:r>
              <a:rPr lang="sr-Latn-RS" dirty="0"/>
              <a:t>Kada dođe do generisanja interapta, u interapt rutini se generise giving poziv na semafor, čime semafor odblokira zadatak i on nastavlja sa normalnim izvršavanjem</a:t>
            </a:r>
            <a:endParaRPr lang="en-US" dirty="0"/>
          </a:p>
        </p:txBody>
      </p:sp>
    </p:spTree>
    <p:extLst>
      <p:ext uri="{BB962C8B-B14F-4D97-AF65-F5344CB8AC3E}">
        <p14:creationId xmlns:p14="http://schemas.microsoft.com/office/powerpoint/2010/main" val="203194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Princip binarnog semafora kao reda</a:t>
            </a:r>
            <a:endParaRPr lang="en-US" dirty="0"/>
          </a:p>
        </p:txBody>
      </p:sp>
      <p:sp>
        <p:nvSpPr>
          <p:cNvPr id="3" name="Content Placeholder 2"/>
          <p:cNvSpPr>
            <a:spLocks noGrp="1"/>
          </p:cNvSpPr>
          <p:nvPr>
            <p:ph idx="1"/>
          </p:nvPr>
        </p:nvSpPr>
        <p:spPr>
          <a:xfrm>
            <a:off x="1141412" y="2249486"/>
            <a:ext cx="9905999" cy="4018791"/>
          </a:xfrm>
        </p:spPr>
        <p:txBody>
          <a:bodyPr>
            <a:normAutofit/>
          </a:bodyPr>
          <a:lstStyle/>
          <a:p>
            <a:r>
              <a:rPr lang="sr-Latn-RS" dirty="0"/>
              <a:t>Binarni semafor se konceptualno može uporediti sa redom koji ima jedan element</a:t>
            </a:r>
          </a:p>
          <a:p>
            <a:r>
              <a:rPr lang="sr-Latn-RS" dirty="0"/>
              <a:t>Ako zadatak pokusava da iščitava vrednosti iz reda, to neće biti moguće ako je on prazan, pa će se zadatak naći u blokiranom stanju</a:t>
            </a:r>
          </a:p>
          <a:p>
            <a:r>
              <a:rPr lang="sr-Latn-RS" dirty="0"/>
              <a:t>Kada dođe do interapta on poziva funkciju </a:t>
            </a:r>
            <a:r>
              <a:rPr lang="en-US" dirty="0" err="1"/>
              <a:t>xSemaphoreGiveFromISR</a:t>
            </a:r>
            <a:r>
              <a:rPr lang="en-US" dirty="0"/>
              <a:t>()</a:t>
            </a:r>
            <a:r>
              <a:rPr lang="sr-Latn-RS" dirty="0"/>
              <a:t> čime se u red stavlja token, čime red biva popunjen. </a:t>
            </a:r>
          </a:p>
          <a:p>
            <a:r>
              <a:rPr lang="sr-Latn-RS" dirty="0"/>
              <a:t>Handler task napušta blokirano stanje, iščitava iz reda, čime ga i prazni i ponovo ulazi u blokirano stanje</a:t>
            </a:r>
            <a:endParaRPr lang="en-US" dirty="0"/>
          </a:p>
        </p:txBody>
      </p:sp>
    </p:spTree>
    <p:extLst>
      <p:ext uri="{BB962C8B-B14F-4D97-AF65-F5344CB8AC3E}">
        <p14:creationId xmlns:p14="http://schemas.microsoft.com/office/powerpoint/2010/main" val="4106728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035825"/>
            <a:ext cx="9905999" cy="755375"/>
          </a:xfrm>
        </p:spPr>
        <p:txBody>
          <a:bodyPr/>
          <a:lstStyle/>
          <a:p>
            <a:r>
              <a:rPr lang="sr-Latn-RS" dirty="0"/>
              <a:t>Zadatak ne mora samo da koristi take već može koristiti i giving</a:t>
            </a:r>
            <a:endParaRPr lang="en-US" dirty="0"/>
          </a:p>
        </p:txBody>
      </p:sp>
      <p:pic>
        <p:nvPicPr>
          <p:cNvPr id="4" name="Picture 3"/>
          <p:cNvPicPr>
            <a:picLocks noChangeAspect="1"/>
          </p:cNvPicPr>
          <p:nvPr/>
        </p:nvPicPr>
        <p:blipFill>
          <a:blip r:embed="rId2"/>
          <a:stretch>
            <a:fillRect/>
          </a:stretch>
        </p:blipFill>
        <p:spPr>
          <a:xfrm>
            <a:off x="1260769" y="1190418"/>
            <a:ext cx="9667283" cy="3050278"/>
          </a:xfrm>
          <a:prstGeom prst="rect">
            <a:avLst/>
          </a:prstGeom>
        </p:spPr>
      </p:pic>
      <p:pic>
        <p:nvPicPr>
          <p:cNvPr id="5" name="Picture 4"/>
          <p:cNvPicPr>
            <a:picLocks noChangeAspect="1"/>
          </p:cNvPicPr>
          <p:nvPr/>
        </p:nvPicPr>
        <p:blipFill>
          <a:blip r:embed="rId3"/>
          <a:stretch>
            <a:fillRect/>
          </a:stretch>
        </p:blipFill>
        <p:spPr>
          <a:xfrm>
            <a:off x="1260768" y="1190418"/>
            <a:ext cx="9667283" cy="3045194"/>
          </a:xfrm>
          <a:prstGeom prst="rect">
            <a:avLst/>
          </a:prstGeom>
        </p:spPr>
      </p:pic>
      <p:pic>
        <p:nvPicPr>
          <p:cNvPr id="6" name="Picture 5"/>
          <p:cNvPicPr>
            <a:picLocks noChangeAspect="1"/>
          </p:cNvPicPr>
          <p:nvPr/>
        </p:nvPicPr>
        <p:blipFill>
          <a:blip r:embed="rId4"/>
          <a:stretch>
            <a:fillRect/>
          </a:stretch>
        </p:blipFill>
        <p:spPr>
          <a:xfrm>
            <a:off x="1260767" y="1185334"/>
            <a:ext cx="9667284" cy="3045194"/>
          </a:xfrm>
          <a:prstGeom prst="rect">
            <a:avLst/>
          </a:prstGeom>
        </p:spPr>
      </p:pic>
      <p:pic>
        <p:nvPicPr>
          <p:cNvPr id="7" name="Picture 6"/>
          <p:cNvPicPr>
            <a:picLocks noChangeAspect="1"/>
          </p:cNvPicPr>
          <p:nvPr/>
        </p:nvPicPr>
        <p:blipFill>
          <a:blip r:embed="rId5"/>
          <a:stretch>
            <a:fillRect/>
          </a:stretch>
        </p:blipFill>
        <p:spPr>
          <a:xfrm>
            <a:off x="1260766" y="1185334"/>
            <a:ext cx="9667285" cy="3056213"/>
          </a:xfrm>
          <a:prstGeom prst="rect">
            <a:avLst/>
          </a:prstGeom>
        </p:spPr>
      </p:pic>
      <p:pic>
        <p:nvPicPr>
          <p:cNvPr id="8" name="Picture 7"/>
          <p:cNvPicPr>
            <a:picLocks noChangeAspect="1"/>
          </p:cNvPicPr>
          <p:nvPr/>
        </p:nvPicPr>
        <p:blipFill>
          <a:blip r:embed="rId6"/>
          <a:stretch>
            <a:fillRect/>
          </a:stretch>
        </p:blipFill>
        <p:spPr>
          <a:xfrm>
            <a:off x="1260765" y="1174315"/>
            <a:ext cx="9750775" cy="3056213"/>
          </a:xfrm>
          <a:prstGeom prst="rect">
            <a:avLst/>
          </a:prstGeom>
        </p:spPr>
      </p:pic>
    </p:spTree>
    <p:extLst>
      <p:ext uri="{BB962C8B-B14F-4D97-AF65-F5344CB8AC3E}">
        <p14:creationId xmlns:p14="http://schemas.microsoft.com/office/powerpoint/2010/main" val="178227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v</a:t>
            </a:r>
            <a:r>
              <a:rPr lang="en-US" dirty="0" err="1"/>
              <a:t>S</a:t>
            </a:r>
            <a:r>
              <a:rPr lang="en-US" sz="2400" dirty="0" err="1"/>
              <a:t>emaphore</a:t>
            </a:r>
            <a:r>
              <a:rPr lang="en-US" dirty="0" err="1"/>
              <a:t>C</a:t>
            </a:r>
            <a:r>
              <a:rPr lang="en-US" sz="2400" dirty="0" err="1"/>
              <a:t>reate</a:t>
            </a:r>
            <a:r>
              <a:rPr lang="en-US" dirty="0" err="1"/>
              <a:t>B</a:t>
            </a:r>
            <a:r>
              <a:rPr lang="en-US" sz="2400" dirty="0" err="1"/>
              <a:t>inary</a:t>
            </a:r>
            <a:r>
              <a:rPr lang="en-US" dirty="0"/>
              <a:t>()</a:t>
            </a:r>
          </a:p>
        </p:txBody>
      </p:sp>
      <p:sp>
        <p:nvSpPr>
          <p:cNvPr id="3" name="Content Placeholder 2"/>
          <p:cNvSpPr>
            <a:spLocks noGrp="1"/>
          </p:cNvSpPr>
          <p:nvPr>
            <p:ph idx="1"/>
          </p:nvPr>
        </p:nvSpPr>
        <p:spPr/>
        <p:txBody>
          <a:bodyPr>
            <a:normAutofit lnSpcReduction="10000"/>
          </a:bodyPr>
          <a:lstStyle/>
          <a:p>
            <a:r>
              <a:rPr lang="sr-Latn-RS" dirty="0"/>
              <a:t>Pre nego što se semafor bude koristio, neophodno ga je kreirati</a:t>
            </a:r>
          </a:p>
          <a:p>
            <a:r>
              <a:rPr lang="sr-Latn-RS" dirty="0"/>
              <a:t>Kreiranje binarnog semafora se realizuje uz pomoć funkcije </a:t>
            </a:r>
            <a:r>
              <a:rPr lang="en-US" dirty="0" err="1"/>
              <a:t>vSemaphoreCreateBinary</a:t>
            </a:r>
            <a:r>
              <a:rPr lang="en-US" dirty="0"/>
              <a:t>()</a:t>
            </a:r>
            <a:endParaRPr lang="sr-Latn-RS" dirty="0"/>
          </a:p>
          <a:p>
            <a:r>
              <a:rPr lang="sr-Latn-RS" dirty="0"/>
              <a:t>Sve varijacije semafora se nalaze u tipu </a:t>
            </a:r>
            <a:r>
              <a:rPr lang="en-US" dirty="0" err="1"/>
              <a:t>xSemaphoreHandle</a:t>
            </a:r>
            <a:endParaRPr lang="sr-Latn-RS" dirty="0"/>
          </a:p>
          <a:p>
            <a:pPr marL="0" indent="0">
              <a:buNone/>
            </a:pPr>
            <a:endParaRPr lang="sr-Latn-RS" dirty="0"/>
          </a:p>
          <a:p>
            <a:r>
              <a:rPr lang="en-US" dirty="0" err="1"/>
              <a:t>xSemaphore</a:t>
            </a:r>
            <a:r>
              <a:rPr lang="sr-Latn-RS" dirty="0"/>
              <a:t> je jedini parametar koji se prosleđuje i on predstavlja semafor koji će biti kreiran</a:t>
            </a:r>
            <a:endParaRPr lang="en-US" dirty="0"/>
          </a:p>
        </p:txBody>
      </p:sp>
      <p:pic>
        <p:nvPicPr>
          <p:cNvPr id="4" name="Picture 3"/>
          <p:cNvPicPr>
            <a:picLocks noChangeAspect="1"/>
          </p:cNvPicPr>
          <p:nvPr/>
        </p:nvPicPr>
        <p:blipFill>
          <a:blip r:embed="rId2"/>
          <a:stretch>
            <a:fillRect/>
          </a:stretch>
        </p:blipFill>
        <p:spPr>
          <a:xfrm>
            <a:off x="597382" y="4336152"/>
            <a:ext cx="10774419" cy="394874"/>
          </a:xfrm>
          <a:prstGeom prst="rect">
            <a:avLst/>
          </a:prstGeom>
        </p:spPr>
      </p:pic>
    </p:spTree>
    <p:extLst>
      <p:ext uri="{BB962C8B-B14F-4D97-AF65-F5344CB8AC3E}">
        <p14:creationId xmlns:p14="http://schemas.microsoft.com/office/powerpoint/2010/main" val="34393463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TM04033919[[fn=Circuit]]</Template>
  <TotalTime>4898</TotalTime>
  <Words>1574</Words>
  <Application>Microsoft Office PowerPoint</Application>
  <PresentationFormat>Widescreen</PresentationFormat>
  <Paragraphs>139</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Trebuchet MS</vt:lpstr>
      <vt:lpstr>Tw Cen MT</vt:lpstr>
      <vt:lpstr>Circuit</vt:lpstr>
      <vt:lpstr>Free RTOS</vt:lpstr>
      <vt:lpstr>Uvod</vt:lpstr>
      <vt:lpstr>Binarni semafor i prekidna rutina</vt:lpstr>
      <vt:lpstr>Binarni semafor i prekidna rutina</vt:lpstr>
      <vt:lpstr>PowerPoint Presentation</vt:lpstr>
      <vt:lpstr>Giving i taking </vt:lpstr>
      <vt:lpstr>Princip binarnog semafora kao reda</vt:lpstr>
      <vt:lpstr>PowerPoint Presentation</vt:lpstr>
      <vt:lpstr>vSemaphoreCreateBinary()</vt:lpstr>
      <vt:lpstr>xSemaphoreTake()</vt:lpstr>
      <vt:lpstr>xSemaphoreTake() parametri i povratna vrednost</vt:lpstr>
      <vt:lpstr>xSemaphoreGiveFromISR()</vt:lpstr>
      <vt:lpstr>xSemaphoreGiveFromISR() parametri</vt:lpstr>
      <vt:lpstr>xSemaphoreGiveFromISR() POVRATNA vrednost</vt:lpstr>
      <vt:lpstr>PRIMER korišćenja binarnog semafora</vt:lpstr>
      <vt:lpstr>Zadatak koji generiše interapt</vt:lpstr>
      <vt:lpstr>ISR i HANDLER</vt:lpstr>
      <vt:lpstr>MAIN</vt:lpstr>
      <vt:lpstr>Rezultati</vt:lpstr>
      <vt:lpstr>Rezultat </vt:lpstr>
      <vt:lpstr>PROBLEMI Binarnih semafora</vt:lpstr>
      <vt:lpstr>Binarni semafor i generisanje interapta više od jednom</vt:lpstr>
      <vt:lpstr>Brojački semafori</vt:lpstr>
      <vt:lpstr>Brojački semafori</vt:lpstr>
      <vt:lpstr>Brojački semafor (Brojanje događaja)</vt:lpstr>
      <vt:lpstr>xSemaphoreCreateCounting()</vt:lpstr>
      <vt:lpstr>xSemaphoreCreateCounting()</vt:lpstr>
      <vt:lpstr>Primer korišćenja brojačkog semafora</vt:lpstr>
      <vt:lpstr>Interapt rutina</vt:lpstr>
      <vt:lpstr>rezultati</vt:lpstr>
      <vt:lpstr>Korišćenje redova u interapt rutini</vt:lpstr>
      <vt:lpstr>xQueueSendToFrontFromISR() I xQueueSendToBackFromISR()</vt:lpstr>
      <vt:lpstr>xQueueSendToFrontFromISR() I xQueueSendToBackFromISR()</vt:lpstr>
      <vt:lpstr>xQueueSendToFrontFromISR() I xQueueSendToBackFromISR()</vt:lpstr>
      <vt:lpstr>Primer slanja i primanja podataka iz interapta</vt:lpstr>
      <vt:lpstr>Vintegergenerator()</vt:lpstr>
      <vt:lpstr>Interapt rutina</vt:lpstr>
      <vt:lpstr>Interapt  rutina</vt:lpstr>
      <vt:lpstr>vStringprinter()</vt:lpstr>
      <vt:lpstr>Main()</vt:lpstr>
      <vt:lpstr>Rezultati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RTOS</dc:title>
  <dc:creator>Djordje Novakovic</dc:creator>
  <cp:lastModifiedBy>Djordje Novakovic</cp:lastModifiedBy>
  <cp:revision>47</cp:revision>
  <dcterms:created xsi:type="dcterms:W3CDTF">2016-10-28T08:44:12Z</dcterms:created>
  <dcterms:modified xsi:type="dcterms:W3CDTF">2016-11-07T17:01:41Z</dcterms:modified>
</cp:coreProperties>
</file>