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48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46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43.xml.rels" ContentType="application/vnd.openxmlformats-package.relationships+xml"/>
  <Override PartName="/ppt/slides/_rels/slide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4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49064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7839720" y="224964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114156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449064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7839720" y="4099680"/>
            <a:ext cx="318924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760" cy="6853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3541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17200" y="409968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17200" y="2249640"/>
            <a:ext cx="483372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1141560" y="4099680"/>
            <a:ext cx="9905760" cy="168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3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solidFill>
                  <a:srgbClr val="ffffff"/>
                </a:solidFill>
              </a:ln>
            </p:spPr>
          </p:sp>
          <p:sp>
            <p:nvSpPr>
              <p:cNvPr id="15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31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4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0" y="0"/>
            <a:ext cx="2304720" cy="6857640"/>
            <a:chOff x="0" y="0"/>
            <a:chExt cx="2304720" cy="6857640"/>
          </a:xfrm>
        </p:grpSpPr>
        <p:sp>
          <p:nvSpPr>
            <p:cNvPr id="43" name="CustomShape 42"/>
            <p:cNvSpPr/>
            <p:nvPr/>
          </p:nvSpPr>
          <p:spPr>
            <a:xfrm>
              <a:off x="1209600" y="468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3"/>
            <p:cNvSpPr/>
            <p:nvPr/>
          </p:nvSpPr>
          <p:spPr>
            <a:xfrm>
              <a:off x="1128600" y="217656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4"/>
            <p:cNvSpPr/>
            <p:nvPr/>
          </p:nvSpPr>
          <p:spPr>
            <a:xfrm>
              <a:off x="1123920" y="40212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45"/>
            <p:cNvSpPr/>
            <p:nvPr/>
          </p:nvSpPr>
          <p:spPr>
            <a:xfrm>
              <a:off x="414360" y="9360"/>
              <a:ext cx="28080" cy="448128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46"/>
            <p:cNvSpPr/>
            <p:nvPr/>
          </p:nvSpPr>
          <p:spPr>
            <a:xfrm>
              <a:off x="333360" y="4481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7"/>
            <p:cNvSpPr/>
            <p:nvPr/>
          </p:nvSpPr>
          <p:spPr>
            <a:xfrm>
              <a:off x="190440" y="9360"/>
              <a:ext cx="151920" cy="90756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48"/>
            <p:cNvSpPr/>
            <p:nvPr/>
          </p:nvSpPr>
          <p:spPr>
            <a:xfrm>
              <a:off x="1290600" y="14400"/>
              <a:ext cx="375840" cy="1801440"/>
            </a:xfrm>
            <a:custGeom>
              <a:avLst/>
              <a:gdLst/>
              <a:ah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49"/>
            <p:cNvSpPr/>
            <p:nvPr/>
          </p:nvSpPr>
          <p:spPr>
            <a:xfrm>
              <a:off x="1600200" y="18018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50"/>
            <p:cNvSpPr/>
            <p:nvPr/>
          </p:nvSpPr>
          <p:spPr>
            <a:xfrm>
              <a:off x="1380960" y="9360"/>
              <a:ext cx="371160" cy="142524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51"/>
            <p:cNvSpPr/>
            <p:nvPr/>
          </p:nvSpPr>
          <p:spPr>
            <a:xfrm>
              <a:off x="1643040" y="0"/>
              <a:ext cx="151920" cy="91260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CustomShape 52"/>
            <p:cNvSpPr/>
            <p:nvPr/>
          </p:nvSpPr>
          <p:spPr>
            <a:xfrm>
              <a:off x="1685880" y="14209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53"/>
            <p:cNvSpPr/>
            <p:nvPr/>
          </p:nvSpPr>
          <p:spPr>
            <a:xfrm>
              <a:off x="168588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54"/>
            <p:cNvSpPr/>
            <p:nvPr/>
          </p:nvSpPr>
          <p:spPr>
            <a:xfrm>
              <a:off x="1743120" y="4680"/>
              <a:ext cx="418680" cy="522000"/>
            </a:xfrm>
            <a:custGeom>
              <a:avLst/>
              <a:gdLst/>
              <a:ah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5"/>
            <p:cNvSpPr/>
            <p:nvPr/>
          </p:nvSpPr>
          <p:spPr>
            <a:xfrm>
              <a:off x="2119320" y="488880"/>
              <a:ext cx="161640" cy="147240"/>
            </a:xfrm>
            <a:custGeom>
              <a:avLst/>
              <a:gdLst/>
              <a:ah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56"/>
            <p:cNvSpPr/>
            <p:nvPr/>
          </p:nvSpPr>
          <p:spPr>
            <a:xfrm>
              <a:off x="952560" y="4680"/>
              <a:ext cx="151920" cy="907560"/>
            </a:xfrm>
            <a:custGeom>
              <a:avLst/>
              <a:gdLst/>
              <a:ah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57"/>
            <p:cNvSpPr/>
            <p:nvPr/>
          </p:nvSpPr>
          <p:spPr>
            <a:xfrm>
              <a:off x="86688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8"/>
            <p:cNvSpPr/>
            <p:nvPr/>
          </p:nvSpPr>
          <p:spPr>
            <a:xfrm>
              <a:off x="890640" y="15541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59"/>
            <p:cNvSpPr/>
            <p:nvPr/>
          </p:nvSpPr>
          <p:spPr>
            <a:xfrm>
              <a:off x="738360" y="5622840"/>
              <a:ext cx="337680" cy="1215720"/>
            </a:xfrm>
            <a:custGeom>
              <a:avLst/>
              <a:gdLst/>
              <a:ah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60"/>
            <p:cNvSpPr/>
            <p:nvPr/>
          </p:nvSpPr>
          <p:spPr>
            <a:xfrm>
              <a:off x="647640" y="5479920"/>
              <a:ext cx="156960" cy="15696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61"/>
            <p:cNvSpPr/>
            <p:nvPr/>
          </p:nvSpPr>
          <p:spPr>
            <a:xfrm>
              <a:off x="66600" y="9032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62"/>
            <p:cNvSpPr/>
            <p:nvPr/>
          </p:nvSpPr>
          <p:spPr>
            <a:xfrm>
              <a:off x="0" y="3897360"/>
              <a:ext cx="132840" cy="266400"/>
            </a:xfrm>
            <a:custGeom>
              <a:avLst/>
              <a:gdLst/>
              <a:ah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CustomShape 63"/>
            <p:cNvSpPr/>
            <p:nvPr/>
          </p:nvSpPr>
          <p:spPr>
            <a:xfrm>
              <a:off x="66600" y="414972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64"/>
            <p:cNvSpPr/>
            <p:nvPr/>
          </p:nvSpPr>
          <p:spPr>
            <a:xfrm>
              <a:off x="0" y="1644480"/>
              <a:ext cx="132840" cy="269640"/>
            </a:xfrm>
            <a:custGeom>
              <a:avLst/>
              <a:gdLst/>
              <a:ah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65"/>
            <p:cNvSpPr/>
            <p:nvPr/>
          </p:nvSpPr>
          <p:spPr>
            <a:xfrm>
              <a:off x="66600" y="14684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66"/>
            <p:cNvSpPr/>
            <p:nvPr/>
          </p:nvSpPr>
          <p:spPr>
            <a:xfrm>
              <a:off x="695160" y="4680"/>
              <a:ext cx="309240" cy="1558440"/>
            </a:xfrm>
            <a:custGeom>
              <a:avLst/>
              <a:gdLst/>
              <a:ah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67"/>
            <p:cNvSpPr/>
            <p:nvPr/>
          </p:nvSpPr>
          <p:spPr>
            <a:xfrm>
              <a:off x="57240" y="48816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68"/>
            <p:cNvSpPr/>
            <p:nvPr/>
          </p:nvSpPr>
          <p:spPr>
            <a:xfrm>
              <a:off x="138240" y="5060880"/>
              <a:ext cx="304560" cy="1777680"/>
            </a:xfrm>
            <a:custGeom>
              <a:avLst/>
              <a:gdLst/>
              <a:ah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69"/>
            <p:cNvSpPr/>
            <p:nvPr/>
          </p:nvSpPr>
          <p:spPr>
            <a:xfrm>
              <a:off x="561960" y="643104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70"/>
            <p:cNvSpPr/>
            <p:nvPr/>
          </p:nvSpPr>
          <p:spPr>
            <a:xfrm>
              <a:off x="642960" y="6610320"/>
              <a:ext cx="23400" cy="24264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1"/>
            <p:cNvSpPr/>
            <p:nvPr/>
          </p:nvSpPr>
          <p:spPr>
            <a:xfrm>
              <a:off x="76320" y="643104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72"/>
            <p:cNvSpPr/>
            <p:nvPr/>
          </p:nvSpPr>
          <p:spPr>
            <a:xfrm>
              <a:off x="0" y="5978520"/>
              <a:ext cx="190080" cy="461520"/>
            </a:xfrm>
            <a:custGeom>
              <a:avLst/>
              <a:gdLst/>
              <a:ah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73"/>
            <p:cNvSpPr/>
            <p:nvPr/>
          </p:nvSpPr>
          <p:spPr>
            <a:xfrm>
              <a:off x="1014480" y="1801800"/>
              <a:ext cx="213840" cy="755280"/>
            </a:xfrm>
            <a:custGeom>
              <a:avLst/>
              <a:gdLst/>
              <a:ah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4"/>
            <p:cNvSpPr/>
            <p:nvPr/>
          </p:nvSpPr>
          <p:spPr>
            <a:xfrm>
              <a:off x="938160" y="2548080"/>
              <a:ext cx="166320" cy="159840"/>
            </a:xfrm>
            <a:custGeom>
              <a:avLst/>
              <a:gdLst/>
              <a:ah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75"/>
            <p:cNvSpPr/>
            <p:nvPr/>
          </p:nvSpPr>
          <p:spPr>
            <a:xfrm>
              <a:off x="595440" y="4680"/>
              <a:ext cx="637920" cy="4025520"/>
            </a:xfrm>
            <a:custGeom>
              <a:avLst/>
              <a:gdLst/>
              <a:ah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76"/>
            <p:cNvSpPr/>
            <p:nvPr/>
          </p:nvSpPr>
          <p:spPr>
            <a:xfrm>
              <a:off x="1224000" y="1382760"/>
              <a:ext cx="142560" cy="475920"/>
            </a:xfrm>
            <a:custGeom>
              <a:avLst/>
              <a:gdLst/>
              <a:ah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77"/>
            <p:cNvSpPr/>
            <p:nvPr/>
          </p:nvSpPr>
          <p:spPr>
            <a:xfrm>
              <a:off x="1300320" y="1849320"/>
              <a:ext cx="109080" cy="10764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78"/>
            <p:cNvSpPr/>
            <p:nvPr/>
          </p:nvSpPr>
          <p:spPr>
            <a:xfrm>
              <a:off x="281160" y="3417840"/>
              <a:ext cx="142560" cy="474480"/>
            </a:xfrm>
            <a:custGeom>
              <a:avLst/>
              <a:gdLst/>
              <a:ah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79"/>
            <p:cNvSpPr/>
            <p:nvPr/>
          </p:nvSpPr>
          <p:spPr>
            <a:xfrm>
              <a:off x="237960" y="3882960"/>
              <a:ext cx="109080" cy="10908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80"/>
            <p:cNvSpPr/>
            <p:nvPr/>
          </p:nvSpPr>
          <p:spPr>
            <a:xfrm>
              <a:off x="4680" y="2166840"/>
              <a:ext cx="114120" cy="452160"/>
            </a:xfrm>
            <a:custGeom>
              <a:avLst/>
              <a:gdLst/>
              <a:ah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81"/>
            <p:cNvSpPr/>
            <p:nvPr/>
          </p:nvSpPr>
          <p:spPr>
            <a:xfrm>
              <a:off x="52560" y="2066760"/>
              <a:ext cx="109080" cy="109080"/>
            </a:xfrm>
            <a:custGeom>
              <a:avLst/>
              <a:gdLst/>
              <a:ah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82"/>
            <p:cNvSpPr/>
            <p:nvPr/>
          </p:nvSpPr>
          <p:spPr>
            <a:xfrm>
              <a:off x="1228680" y="4662360"/>
              <a:ext cx="23400" cy="2180880"/>
            </a:xfrm>
            <a:prstGeom prst="rect">
              <a:avLst/>
            </a:pr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83"/>
            <p:cNvSpPr/>
            <p:nvPr/>
          </p:nvSpPr>
          <p:spPr>
            <a:xfrm>
              <a:off x="1319040" y="5041800"/>
              <a:ext cx="371160" cy="1801440"/>
            </a:xfrm>
            <a:custGeom>
              <a:avLst/>
              <a:gdLst/>
              <a:ah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84"/>
            <p:cNvSpPr/>
            <p:nvPr/>
          </p:nvSpPr>
          <p:spPr>
            <a:xfrm>
              <a:off x="1147680" y="4481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85"/>
            <p:cNvSpPr/>
            <p:nvPr/>
          </p:nvSpPr>
          <p:spPr>
            <a:xfrm>
              <a:off x="819000" y="3983040"/>
              <a:ext cx="347400" cy="2860200"/>
            </a:xfrm>
            <a:custGeom>
              <a:avLst/>
              <a:gdLst/>
              <a:ah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86"/>
            <p:cNvSpPr/>
            <p:nvPr/>
          </p:nvSpPr>
          <p:spPr>
            <a:xfrm>
              <a:off x="728640" y="380700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87"/>
            <p:cNvSpPr/>
            <p:nvPr/>
          </p:nvSpPr>
          <p:spPr>
            <a:xfrm>
              <a:off x="1623960" y="4867200"/>
              <a:ext cx="190080" cy="18864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88"/>
            <p:cNvSpPr/>
            <p:nvPr/>
          </p:nvSpPr>
          <p:spPr>
            <a:xfrm>
              <a:off x="1405080" y="5423040"/>
              <a:ext cx="371160" cy="1425240"/>
            </a:xfrm>
            <a:custGeom>
              <a:avLst/>
              <a:gdLst/>
              <a:ah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89"/>
            <p:cNvSpPr/>
            <p:nvPr/>
          </p:nvSpPr>
          <p:spPr>
            <a:xfrm>
              <a:off x="1666800" y="5945040"/>
              <a:ext cx="151920" cy="912600"/>
            </a:xfrm>
            <a:custGeom>
              <a:avLst/>
              <a:gdLst/>
              <a:ah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90"/>
            <p:cNvSpPr/>
            <p:nvPr/>
          </p:nvSpPr>
          <p:spPr>
            <a:xfrm>
              <a:off x="1709640" y="524664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91"/>
            <p:cNvSpPr/>
            <p:nvPr/>
          </p:nvSpPr>
          <p:spPr>
            <a:xfrm>
              <a:off x="1709640" y="5764320"/>
              <a:ext cx="190080" cy="1900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92"/>
            <p:cNvSpPr/>
            <p:nvPr/>
          </p:nvSpPr>
          <p:spPr>
            <a:xfrm>
              <a:off x="1766880" y="6330960"/>
              <a:ext cx="418680" cy="526680"/>
            </a:xfrm>
            <a:custGeom>
              <a:avLst/>
              <a:gdLst/>
              <a:ah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93"/>
            <p:cNvSpPr/>
            <p:nvPr/>
          </p:nvSpPr>
          <p:spPr>
            <a:xfrm>
              <a:off x="2147760" y="6221520"/>
              <a:ext cx="156960" cy="147240"/>
            </a:xfrm>
            <a:custGeom>
              <a:avLst/>
              <a:gdLst/>
              <a:ah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94"/>
            <p:cNvSpPr/>
            <p:nvPr/>
          </p:nvSpPr>
          <p:spPr>
            <a:xfrm>
              <a:off x="504720" y="9360"/>
              <a:ext cx="232920" cy="5103360"/>
            </a:xfrm>
            <a:custGeom>
              <a:avLst/>
              <a:gdLst/>
              <a:ah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95"/>
            <p:cNvSpPr/>
            <p:nvPr/>
          </p:nvSpPr>
          <p:spPr>
            <a:xfrm>
              <a:off x="633240" y="5103720"/>
              <a:ext cx="185400" cy="185400"/>
            </a:xfrm>
            <a:custGeom>
              <a:avLst/>
              <a:gdLst/>
              <a:ah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d8fc68"/>
                </a:gs>
                <a:gs pos="100000">
                  <a:srgbClr val="66bd5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96"/>
          <p:cNvSpPr>
            <a:spLocks noGrp="1"/>
          </p:cNvSpPr>
          <p:nvPr>
            <p:ph type="title"/>
          </p:nvPr>
        </p:nvSpPr>
        <p:spPr>
          <a:xfrm>
            <a:off x="1876320" y="1122480"/>
            <a:ext cx="8791200" cy="23871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Tw Cen MT"/>
              </a:rPr>
              <a:t>Click to edit Master title style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8" name="PlaceHolder 97"/>
          <p:cNvSpPr>
            <a:spLocks noGrp="1"/>
          </p:cNvSpPr>
          <p:nvPr>
            <p:ph type="dt"/>
          </p:nvPr>
        </p:nvSpPr>
        <p:spPr>
          <a:xfrm>
            <a:off x="7077600" y="54100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34DABD-6977-45EE-A080-40307232046C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11/26/20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99" name="PlaceHolder 98"/>
          <p:cNvSpPr>
            <a:spLocks noGrp="1"/>
          </p:cNvSpPr>
          <p:nvPr>
            <p:ph type="ftr"/>
          </p:nvPr>
        </p:nvSpPr>
        <p:spPr>
          <a:xfrm>
            <a:off x="1876320" y="5410080"/>
            <a:ext cx="5124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0" name="PlaceHolder 99"/>
          <p:cNvSpPr>
            <a:spLocks noGrp="1"/>
          </p:cNvSpPr>
          <p:nvPr>
            <p:ph type="sldNum"/>
          </p:nvPr>
        </p:nvSpPr>
        <p:spPr>
          <a:xfrm>
            <a:off x="9896760" y="541008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9971CA-6480-4C02-B2C2-F3249EE9085E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01" name="PlaceHolder 10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1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140" name="Group 2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141" name="CustomShape 3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CustomShape 4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CustomShape 5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6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/>
                <a:ah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7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CustomShape 8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/>
                <a:ah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" name="CustomShape 9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CustomShape 10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" name="CustomShape 11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12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/>
                <a:ah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13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/>
                <a:ah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Freeform 14"/>
              <p:cNvSpPr/>
              <p:nvPr/>
            </p:nvSpPr>
            <p:spPr>
              <a:xfrm>
                <a:off x="-4680" y="9360"/>
                <a:ext cx="360" cy="360"/>
              </a:xfrm>
              <a:custGeom>
                <a:avLst/>
                <a:gdLst/>
                <a:ahLst/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solidFill>
                  <a:srgbClr val="ffffff"/>
                </a:solidFill>
              </a:ln>
            </p:spPr>
          </p:sp>
          <p:sp>
            <p:nvSpPr>
              <p:cNvPr id="153" name="CustomShape 15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/>
                <a:ah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16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/>
                <a:ah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17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/>
                <a:ah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" name="CustomShape 18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/>
                <a:ah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" name="CustomShape 19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" name="CustomShape 20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/>
                <a:ah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" name="CustomShape 21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" name="CustomShape 22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/>
                <a:ah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" name="CustomShape 23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CustomShape 24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/>
                <a:ah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CustomShape 25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/>
                <a:ah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" name="CustomShape 26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" name="CustomShape 27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" name="CustomShape 28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/>
                <a:ah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29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/>
                <a:ah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/>
                  </a:gs>
                  <a:gs pos="100000">
                    <a:srgbClr val="66bd5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68" name="Group 30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169" name="CustomShape 31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/>
                <a:ah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32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/>
                <a:ah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CustomShape 33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34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/>
                <a:ah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35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/>
                <a:ah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CustomShape 36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/>
                <a:ah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CustomShape 37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CustomShape 38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/>
                <a:ah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" name="CustomShape 39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/>
                <a:ah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" name="CustomShape 40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d8fc68">
                      <a:alpha val="80000"/>
                    </a:srgbClr>
                  </a:gs>
                  <a:gs pos="100000">
                    <a:srgbClr val="66bd5f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79" name="PlaceHolder 4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0" name="PlaceHolder 42"/>
          <p:cNvSpPr>
            <a:spLocks noGrp="1"/>
          </p:cNvSpPr>
          <p:nvPr>
            <p:ph type="body"/>
          </p:nvPr>
        </p:nvSpPr>
        <p:spPr>
          <a:xfrm>
            <a:off x="1141560" y="2249640"/>
            <a:ext cx="9905760" cy="35413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Edit Master text styles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2" marL="1296000" indent="-288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3" marL="1728000" indent="-216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  <a:p>
            <a:pPr lvl="4" marL="2160000" indent="-2160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w Cen MT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81" name="PlaceHolder 43"/>
          <p:cNvSpPr>
            <a:spLocks noGrp="1"/>
          </p:cNvSpPr>
          <p:nvPr>
            <p:ph type="dt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84A947-9CAF-4FBE-9979-FA2895BE9791}" type="datetime">
              <a:rPr b="0" lang="en-US" sz="1050" spc="-1" strike="noStrike">
                <a:solidFill>
                  <a:srgbClr val="ffffff"/>
                </a:solidFill>
                <a:latin typeface="Tw Cen MT"/>
              </a:rPr>
              <a:t>11/26/20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82" name="PlaceHolder 44"/>
          <p:cNvSpPr>
            <a:spLocks noGrp="1"/>
          </p:cNvSpPr>
          <p:nvPr>
            <p:ph type="ftr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83" name="PlaceHolder 45"/>
          <p:cNvSpPr>
            <a:spLocks noGrp="1"/>
          </p:cNvSpPr>
          <p:nvPr>
            <p:ph type="sldNum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C113F11-2499-47C9-ACFF-6F77EE72FEB4}" type="slidenum">
              <a:rPr b="0" lang="en-US" sz="1050" spc="-1" strike="noStrike">
                <a:solidFill>
                  <a:srgbClr val="ffffff"/>
                </a:solidFill>
                <a:latin typeface="Tw Cen MT"/>
              </a:rPr>
              <a:t>&lt;number&gt;</a:t>
            </a:fld>
            <a:endParaRPr b="0" lang="en-US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arm-software.github.io/CMSIS_5/RTOS2/html/rtos_api2.html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876320" y="1122480"/>
            <a:ext cx="879120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Tw Cen MT"/>
              </a:rPr>
              <a:t>Free RTOS UVOD</a:t>
            </a:r>
            <a:endParaRPr b="0" lang="en-US" sz="4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876320" y="3602160"/>
            <a:ext cx="879120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 cap="all">
                <a:solidFill>
                  <a:srgbClr val="d8fc68"/>
                </a:solidFill>
                <a:latin typeface="Tw Cen MT"/>
              </a:rPr>
              <a:t>Free Real-Time operating system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4129200" y="2681280"/>
            <a:ext cx="3933360" cy="14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4"/>
          <p:cNvSpPr/>
          <p:nvPr/>
        </p:nvSpPr>
        <p:spPr>
          <a:xfrm>
            <a:off x="4281480" y="2833560"/>
            <a:ext cx="3933360" cy="14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5"/>
          <p:cNvSpPr/>
          <p:nvPr/>
        </p:nvSpPr>
        <p:spPr>
          <a:xfrm>
            <a:off x="5943600" y="-1143000"/>
            <a:ext cx="4723920" cy="472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Picture 6" descr=""/>
          <p:cNvPicPr/>
          <p:nvPr/>
        </p:nvPicPr>
        <p:blipFill>
          <a:blip r:embed="rId1"/>
          <a:stretch/>
        </p:blipFill>
        <p:spPr>
          <a:xfrm>
            <a:off x="5070600" y="-15120"/>
            <a:ext cx="7121160" cy="270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Preemptive-based scheduling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Ako neki od zadataka ima pauzu, procesor izvršava sledeći zadatak sa najvišim prioritetom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3429000" y="2886840"/>
            <a:ext cx="5545440" cy="397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Task funkcija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Implementirana u C programskom jeziku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Nema povratne vrednosti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Obi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čno se izvršavaju u beskonačnoj petlji, ali ako zadatak više nije potreban za rad on će biti obrisan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Ako zadatak kojim slučajem izađe iz petlje, mora se obrisati pozivanjem funkcije vTaskDelete().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Jednom kreirana funkcija za generisanje zadataka može se iskoristiti za definisanje više (resursno) nezavisnih zadataka. (Odvojeno se izvršavaju)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PRImer Task funkcije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141560" y="1947960"/>
            <a:ext cx="10149120" cy="4425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7000"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void ATaskFunction( void *pvParameters 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{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int iVariableExample = 0;</a:t>
            </a:r>
            <a:r>
              <a:rPr b="1" lang="sr-Latn-RS" sz="2400" spc="-1" strike="noStrike">
                <a:solidFill>
                  <a:srgbClr val="ffffff"/>
                </a:solidFill>
                <a:latin typeface="Tw Cen MT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for( ;; 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{</a:t>
            </a:r>
            <a:r>
              <a:rPr b="1" lang="sr-Latn-RS" sz="2400" spc="-1" strike="noStrike">
                <a:solidFill>
                  <a:srgbClr val="ffffff"/>
                </a:solidFill>
                <a:latin typeface="Tw Cen MT"/>
              </a:rPr>
              <a:t>//određeni kod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}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vTaskDelete( NULL );</a:t>
            </a:r>
            <a:r>
              <a:rPr b="1" lang="sr-Latn-RS" sz="2400" spc="-1" strike="noStrike">
                <a:solidFill>
                  <a:srgbClr val="ffffff"/>
                </a:solidFill>
                <a:latin typeface="Tw Cen MT"/>
              </a:rPr>
              <a:t>//NULL kao parametar označava brisanje ovog zadatka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}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Multitask aplikacije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141560" y="2249640"/>
            <a:ext cx="9905760" cy="3885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0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Sve aplikacije se sastoje iz više zadataka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Procesor sa jednim jezgrom može samo da obavlja jedan zadatak zbog toga se uvode dva stanja: Running i not running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 radnom stanju procesor izvršava kod određenog zadatka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 neradnom stanju zadatak čeka da se nastavi sa njegovim izvršavanjem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FReeRTOS Scheduler (Raspoređivač) je zadužen za biranje koji će se zadatak izvršavati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6095880" y="618480"/>
            <a:ext cx="2106720" cy="1050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8d8d3"/>
              </a:gs>
              <a:gs pos="100000">
                <a:srgbClr val="ef9e8d"/>
              </a:gs>
            </a:gsLst>
            <a:lin ang="5040000"/>
          </a:gradFill>
          <a:ln w="9360">
            <a:solidFill>
              <a:srgbClr val="e364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</a:rPr>
              <a:t>Task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6001560" y="734040"/>
            <a:ext cx="2106720" cy="1050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8d8d3"/>
              </a:gs>
              <a:gs pos="100000">
                <a:srgbClr val="ef9e8d"/>
              </a:gs>
            </a:gsLst>
            <a:lin ang="5040000"/>
          </a:gradFill>
          <a:ln w="9360">
            <a:solidFill>
              <a:srgbClr val="e364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w Cen MT"/>
              </a:rPr>
              <a:t>Task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5907240" y="826920"/>
            <a:ext cx="2106720" cy="107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8d8d3"/>
              </a:gs>
              <a:gs pos="100000">
                <a:srgbClr val="ef9e8d"/>
              </a:gs>
            </a:gsLst>
            <a:lin ang="5040000"/>
          </a:gradFill>
          <a:ln w="9360">
            <a:solidFill>
              <a:srgbClr val="e364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Tw Cen MT"/>
              </a:rPr>
              <a:t>NERADNO STANJE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>
            <a:off x="9285840" y="722160"/>
            <a:ext cx="2106720" cy="1067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becd3"/>
              </a:gs>
              <a:gs pos="100000">
                <a:srgbClr val="b0d799"/>
              </a:gs>
            </a:gsLst>
            <a:lin ang="5040000"/>
          </a:gradFill>
          <a:ln w="9360">
            <a:solidFill>
              <a:srgbClr val="88c25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1800" spc="-1" strike="noStrike">
                <a:solidFill>
                  <a:srgbClr val="000000"/>
                </a:solidFill>
                <a:latin typeface="Tw Cen MT"/>
              </a:rPr>
              <a:t>RADNO STANJE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8202960" y="1256400"/>
            <a:ext cx="1096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headEnd len="med" type="arrow" w="med"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Kreiranje zadataka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141560" y="1775880"/>
            <a:ext cx="9905760" cy="4624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Prototip funkcije xTaskCreate: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portBASE_TYPE xTaskCreate( pdTASK_CODE pvTaskCode,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sr-Latn-RS" sz="2400" spc="-1" strike="noStrike">
                <a:solidFill>
                  <a:srgbClr val="ffffff"/>
                </a:solidFill>
                <a:latin typeface="Tw Cen MT"/>
              </a:rPr>
              <a:t>	</a:t>
            </a: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const signed portCHAR * const pcName,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sr-Latn-RS" sz="2400" spc="-1" strike="noStrike">
                <a:solidFill>
                  <a:srgbClr val="ffffff"/>
                </a:solidFill>
                <a:latin typeface="Tw Cen MT"/>
              </a:rPr>
              <a:t>	</a:t>
            </a: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unsigned portSHORT usStackDepth,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sr-Latn-RS" sz="2400" spc="-1" strike="noStrike">
                <a:solidFill>
                  <a:srgbClr val="ffffff"/>
                </a:solidFill>
                <a:latin typeface="Tw Cen MT"/>
              </a:rPr>
              <a:t>	</a:t>
            </a: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void *pvParameters,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sr-Latn-RS" sz="2400" spc="-1" strike="noStrike">
                <a:solidFill>
                  <a:srgbClr val="ffffff"/>
                </a:solidFill>
                <a:latin typeface="Tw Cen MT"/>
              </a:rPr>
              <a:t>	</a:t>
            </a: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unsigned portBASE_TYPE uxPriority,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sr-Latn-RS" sz="2400" spc="-1" strike="noStrike">
                <a:solidFill>
                  <a:srgbClr val="ffffff"/>
                </a:solidFill>
                <a:latin typeface="Tw Cen MT"/>
              </a:rPr>
              <a:t>	</a:t>
            </a: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xTaskHandle *pxCreatedTask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ffffff"/>
                </a:solidFill>
                <a:latin typeface="Tw Cen MT"/>
              </a:rPr>
              <a:t>);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Kreiranje Zadatka (objašnjenje)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3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pvTaskCode – predstavlja parametar koji je pokazivač na funkiciju koja predstavlja jedan task (beskonačno se izvršava)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pcName – predstavlja ime taska, ne koristi ga FreeRTOS već debugger.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usStackDepth – svaki zadatak imati alociranu memoriju koju mu dodeljuje kernel. usStackDepth javlja kernelu koliko će iznosti vrednost alocirana na steku (prosleđuje broj reči (words))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pvParameters – predstavlja parametar koji će biti prosleđen u task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Kreiranje zadatka (Objašnjenje)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1141560" y="2097000"/>
            <a:ext cx="9905760" cy="4502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6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uxPriority – predstavlja prioritet zadatka koji se izvršava može uzimati vrednosti od 0 (najmanji prioritet) pa do config_MAXPRIORITIES -1(najveći prioritet). config_MAXPRIORITIES predstavlja konstantu koju definiše korisnik.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pxCreatedTask – prestavlja rukovaoca zadatkom. Njegova uloga može biti korisna ako je u toku izvršavanja zadataka potrebno vršiti manipulaciju nad zadatkom (promeniti prioritet ili obrisati zadatak).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Povratna vrednost 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pdTrue - govori da je zadatak kreiran uspešno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errCOULD_NOT_ALLOCATE_REQUIRED_MEMORY – govori da je nemoguće alocirati memoriju za traženi zadatak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Kreiranje zadataka i izvršavanje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73" name="Picture 3" descr=""/>
          <p:cNvPicPr/>
          <p:nvPr/>
        </p:nvPicPr>
        <p:blipFill>
          <a:blip r:embed="rId1"/>
          <a:stretch/>
        </p:blipFill>
        <p:spPr>
          <a:xfrm>
            <a:off x="0" y="1733760"/>
            <a:ext cx="6963120" cy="48956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" descr=""/>
          <p:cNvPicPr/>
          <p:nvPr/>
        </p:nvPicPr>
        <p:blipFill>
          <a:blip r:embed="rId2"/>
          <a:stretch/>
        </p:blipFill>
        <p:spPr>
          <a:xfrm>
            <a:off x="5943600" y="1733760"/>
            <a:ext cx="7257600" cy="48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Izvršavanje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77" name="Picture 4" descr=""/>
          <p:cNvPicPr/>
          <p:nvPr/>
        </p:nvPicPr>
        <p:blipFill>
          <a:blip r:embed="rId1"/>
          <a:stretch/>
        </p:blipFill>
        <p:spPr>
          <a:xfrm>
            <a:off x="6210360" y="0"/>
            <a:ext cx="5981400" cy="3066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5" descr=""/>
          <p:cNvPicPr/>
          <p:nvPr/>
        </p:nvPicPr>
        <p:blipFill>
          <a:blip r:embed="rId2"/>
          <a:stretch/>
        </p:blipFill>
        <p:spPr>
          <a:xfrm>
            <a:off x="0" y="2314440"/>
            <a:ext cx="7905240" cy="454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141560" y="834840"/>
            <a:ext cx="9905760" cy="4956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Zadaci se paralelno izvršavaju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Zbog istog prioriteta biće podjednako vreme potrošeno za izvršavanje i jednog i drugog zadatka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Scheduler prebacivanjem između zadataka omogućuje zadacima da budu simultano izvršeni na jednojezgarskom procesoru (u ovom slučaju mikrokontroleru)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80" name="Picture 3" descr=""/>
          <p:cNvPicPr/>
          <p:nvPr/>
        </p:nvPicPr>
        <p:blipFill>
          <a:blip r:embed="rId1"/>
          <a:stretch/>
        </p:blipFill>
        <p:spPr>
          <a:xfrm>
            <a:off x="3812400" y="3404520"/>
            <a:ext cx="8046360" cy="345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Beskonačna petlja (SUPER LOOP)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Koriste se za jednostavnije sisteme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Problemi se rešavaju deljenjem na nezavisne logičke celine (funkcije)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2057400" y="3529800"/>
            <a:ext cx="8097120" cy="32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Prioritet zadataka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982440" y="2001240"/>
            <a:ext cx="9905760" cy="4386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7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Defini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še se pri kreiranju zadataka, 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ali se može i izmeniti prioritet u toku izvršavanja 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zadatka funkcijom vTaskPrioritySet()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Unutar fajla FreeRTOSConfig.h nalazi se konstanta configMAX_PRIORITIES kojom je moguće zadati opseg prioriteta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[0,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configMAX_PRIORITIES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-1]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Scheduler će uvek birati zadatk najvišeg prioriteta za running mod.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Prioriteti se proveravaju nakon svakog generisanog interapta čiju frekvenciju podešava korisnik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configTICK_RATE_HZ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u fajlu FreeRTOSConfig.h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83" name="Picture 4" descr=""/>
          <p:cNvPicPr/>
          <p:nvPr/>
        </p:nvPicPr>
        <p:blipFill>
          <a:blip r:embed="rId1"/>
          <a:stretch/>
        </p:blipFill>
        <p:spPr>
          <a:xfrm>
            <a:off x="7191000" y="0"/>
            <a:ext cx="5000760" cy="349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Primer rada sa prioritetima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86" name="Picture 3" descr=""/>
          <p:cNvPicPr/>
          <p:nvPr/>
        </p:nvPicPr>
        <p:blipFill>
          <a:blip r:embed="rId1"/>
          <a:stretch/>
        </p:blipFill>
        <p:spPr>
          <a:xfrm>
            <a:off x="918720" y="1566000"/>
            <a:ext cx="10128240" cy="52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Rezultati primera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89" name="Picture 3" descr=""/>
          <p:cNvPicPr/>
          <p:nvPr/>
        </p:nvPicPr>
        <p:blipFill>
          <a:blip r:embed="rId1"/>
          <a:stretch/>
        </p:blipFill>
        <p:spPr>
          <a:xfrm>
            <a:off x="246960" y="2249640"/>
            <a:ext cx="6850080" cy="38930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4" descr=""/>
          <p:cNvPicPr/>
          <p:nvPr/>
        </p:nvPicPr>
        <p:blipFill>
          <a:blip r:embed="rId2"/>
          <a:stretch/>
        </p:blipFill>
        <p:spPr>
          <a:xfrm>
            <a:off x="4292280" y="1585440"/>
            <a:ext cx="7899480" cy="527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Not running state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Razlikujemo tri podstanja: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457200" indent="-4568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StarSymbol"/>
              <a:buAutoNum type="arabicPeriod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BLOCKED STATE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457200" indent="-4568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StarSymbol"/>
              <a:buAutoNum type="arabicPeriod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SUSPENDED STATE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457200" indent="-4568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StarSymbol"/>
              <a:buAutoNum type="arabicPeriod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READY STATE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BLOCKED STATE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1141560" y="2249640"/>
            <a:ext cx="9905760" cy="3899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Blocked state – predstavlja stanje u kome zadatak čeka događaj da bi bio izvršen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Deli se na: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Temporal events – javljaju se na jasno definisan vremenski interval 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Synchronization events – javljaju se kada je neki drugi zadatak izvršen (npr. ako su pristigli podaci) 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Na ovaj način je moguće izvršavati zadatke sa nižim prioritetima dok su zadaci sa višim prioritetima u ovom stanju.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Suspended state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5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Kada je zadatak suspendovan (SUSPENDED STATE), onemogućen je pristup za  Scheduler, pa se zadatak ne može izvršavati.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Zadatak se ručno prebacuje u SUSPENDED STATE uz pomoć funkcije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vTaskSuspend()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Da bi se učinio dostupnim moraju se pozvati funkcije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vTaskResume()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ili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TaskResumeFromISR()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Većina aplikacija izbegava korišćenje ovog stanja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Ready state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Zadatak se ne izvršava ali se ne nalazi ni u BLOCKED ni u SUSPENDED stanju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 ovom stanju zadatak čeka da bude izabran od strane Schedulera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Kada je zadatak izabran on se prebacuje u RUNNING STATE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Ako ne postoji zadatak ni u READY STATE ali ni u RUNNING STATE kažemo da se sistem nalazi u stanju pripravnosti (IDLE STATE)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3" descr=""/>
          <p:cNvPicPr/>
          <p:nvPr/>
        </p:nvPicPr>
        <p:blipFill>
          <a:blip r:embed="rId1"/>
          <a:stretch/>
        </p:blipFill>
        <p:spPr>
          <a:xfrm>
            <a:off x="6380640" y="324000"/>
            <a:ext cx="5735160" cy="6492600"/>
          </a:xfrm>
          <a:prstGeom prst="rect">
            <a:avLst/>
          </a:prstGeom>
          <a:ln w="0">
            <a:noFill/>
          </a:ln>
        </p:spPr>
      </p:pic>
      <p:sp>
        <p:nvSpPr>
          <p:cNvPr id="300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BLOK ŠEMA stanja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01" name="Picture 5" descr=""/>
          <p:cNvPicPr/>
          <p:nvPr/>
        </p:nvPicPr>
        <p:blipFill>
          <a:blip r:embed="rId2"/>
          <a:stretch/>
        </p:blipFill>
        <p:spPr>
          <a:xfrm>
            <a:off x="275400" y="1852920"/>
            <a:ext cx="6104880" cy="433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Korišćenje stanja blokiranja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Sledeći primer predstavlja korišćenje stanja blokiranja uz pomoć funkcije za pauziranje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Prave se dva zadatka koji se paralelno izvršavaju, a imaju isti prioritet i zadatak da sačekaju neko vreme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 čekanje se koristi funkcija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vTaskDelay()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sa parametrom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xTicksToDelay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koji predstavlja konstantu jednaku broju ulaska u tick interapt tj zadržavanja u blokiranom stanju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06" name="Picture 3" descr=""/>
          <p:cNvPicPr/>
          <p:nvPr/>
        </p:nvPicPr>
        <p:blipFill>
          <a:blip r:embed="rId1"/>
          <a:stretch/>
        </p:blipFill>
        <p:spPr>
          <a:xfrm>
            <a:off x="1006920" y="618480"/>
            <a:ext cx="10175040" cy="542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BESKoNAČNA PETLJA problem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Func3 – detektuje i obrađuje događaj, ali se unosi kašnjenje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2743200" y="2514600"/>
            <a:ext cx="5943600" cy="432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Rezultati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09" name="Picture 3" descr=""/>
          <p:cNvPicPr/>
          <p:nvPr/>
        </p:nvPicPr>
        <p:blipFill>
          <a:blip r:embed="rId1"/>
          <a:stretch/>
        </p:blipFill>
        <p:spPr>
          <a:xfrm>
            <a:off x="222480" y="2097000"/>
            <a:ext cx="7647480" cy="381096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4" descr=""/>
          <p:cNvPicPr/>
          <p:nvPr/>
        </p:nvPicPr>
        <p:blipFill>
          <a:blip r:embed="rId2"/>
          <a:stretch/>
        </p:blipFill>
        <p:spPr>
          <a:xfrm>
            <a:off x="3220920" y="971280"/>
            <a:ext cx="8970480" cy="587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v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T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ask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d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elay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u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ntil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() funkcija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1141560" y="2097000"/>
            <a:ext cx="9905760" cy="4395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Funkcija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vTaskDelay()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prebacuje zadatak u blokirano stanje od kada je pozvana pa do broja tick-ova koji se prosleđuju kao parametar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Da bi se ona izvršavala istom frekvencijom potrebno je pozivati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ay() funkciju na istim vremenskim intervalima što je praktično nemoguće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Funkcija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vTaskDelayUntil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() zadaje apsolutno vreme čekanja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Prosleđuju se dva parametra: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000" spc="-1" strike="noStrike" u="sng">
                <a:solidFill>
                  <a:srgbClr val="ffffff"/>
                </a:solidFill>
                <a:uFillTx/>
                <a:latin typeface="Tw Cen MT"/>
              </a:rPr>
              <a:t>pxPreviousWakeTime</a:t>
            </a: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 koji čuva vreme kada zadatak poslednji put napusti blocked state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000" spc="-1" strike="noStrike" u="sng">
                <a:solidFill>
                  <a:srgbClr val="ffffff"/>
                </a:solidFill>
                <a:uFillTx/>
                <a:latin typeface="Tw Cen MT"/>
              </a:rPr>
              <a:t>xTimeIncrement</a:t>
            </a: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 označava broj otkucaja (tick) tj. koliko će funkcija biti u blokiranom stanju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REALIZACIJA ZADATAKA SA 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v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T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ask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d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elay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u</a:t>
            </a:r>
            <a:r>
              <a:rPr b="0" lang="sr-Latn-RS" sz="2400" spc="-1" strike="noStrike" cap="all">
                <a:solidFill>
                  <a:srgbClr val="ffffff"/>
                </a:solidFill>
                <a:latin typeface="Tw Cen MT"/>
              </a:rPr>
              <a:t>ntil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()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15" name="Picture 5" descr=""/>
          <p:cNvPicPr/>
          <p:nvPr/>
        </p:nvPicPr>
        <p:blipFill>
          <a:blip r:embed="rId1"/>
          <a:stretch/>
        </p:blipFill>
        <p:spPr>
          <a:xfrm>
            <a:off x="1927080" y="1591560"/>
            <a:ext cx="7724520" cy="508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590760" y="316368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 main funkciji su kreirana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dva kontinualna zadatka sa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prioritetom 1 i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jedan periodični zadatak ali</a:t>
            </a:r>
            <a:br/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sa prioritetom 2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18" name="Picture 4" descr=""/>
          <p:cNvPicPr/>
          <p:nvPr/>
        </p:nvPicPr>
        <p:blipFill>
          <a:blip r:embed="rId1"/>
          <a:stretch/>
        </p:blipFill>
        <p:spPr>
          <a:xfrm>
            <a:off x="178920" y="0"/>
            <a:ext cx="7133760" cy="295236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5" descr=""/>
          <p:cNvPicPr/>
          <p:nvPr/>
        </p:nvPicPr>
        <p:blipFill>
          <a:blip r:embed="rId2"/>
          <a:stretch/>
        </p:blipFill>
        <p:spPr>
          <a:xfrm>
            <a:off x="4491720" y="2715480"/>
            <a:ext cx="7969680" cy="384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REZULTAT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22" name="Picture 3" descr=""/>
          <p:cNvPicPr/>
          <p:nvPr/>
        </p:nvPicPr>
        <p:blipFill>
          <a:blip r:embed="rId1"/>
          <a:stretch/>
        </p:blipFill>
        <p:spPr>
          <a:xfrm>
            <a:off x="0" y="1688040"/>
            <a:ext cx="5955840" cy="471276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4" descr=""/>
          <p:cNvPicPr/>
          <p:nvPr/>
        </p:nvPicPr>
        <p:blipFill>
          <a:blip r:embed="rId2"/>
          <a:stretch/>
        </p:blipFill>
        <p:spPr>
          <a:xfrm>
            <a:off x="3353760" y="730440"/>
            <a:ext cx="8838360" cy="612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IDLE TASK AND IDLE TASK HOOK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Kada se svi zadaci nalaze u suspendovanom ili blokiranom stanju, a pošto procesor mora nešto izvršavati, u running modu se pokreće IDLE TASK.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IDLE TASK predstavlja zadatak koji ima najmanji mogući prioritet 0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IDLE TASK HOOK predstavlja funkciju koju kreira korisnik, a ona je sastavni deo zadatka IDLE TASK i poziva se periodično, jednom po svakom tick-u.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KORIŠĆENJE I OGRANIČENJA IDLE TASK HOOK()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1141560" y="2249640"/>
            <a:ext cx="9905760" cy="4508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IDLE TASK HOOK() funkcija se koristi kada se zahteva nizak prioritet izvršavanja nekih kontinualnih zadataka ili za korišćenje u power saving modu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IDLE TASK HOOK() </a:t>
            </a:r>
            <a:r>
              <a:rPr b="1" lang="sr-Latn-RS" sz="2400" spc="-1" strike="noStrike" u="sng">
                <a:solidFill>
                  <a:srgbClr val="ffffff"/>
                </a:solidFill>
                <a:uFillTx/>
                <a:latin typeface="Tw Cen MT"/>
              </a:rPr>
              <a:t>ne sme 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da se suspenduje niti da se prebacuje u blokirano stanje, tada procesor ostaje „bez posla“, a to se ne sme dozvoliti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Ako se koristi funkcija za brisanje zadataka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vTaskDelete()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onda treba obratiti pažnju na dužinu trajanja IDLE TASK HOOK() jer je IDLE TASK zadužen za oslobađanje kernel resursa nakon brisanja zadatka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Ako se IDLE TASK HOOK() koristi onda se mora u fajlu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FreeRTOSConfig.h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konstanta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configUSE_IDLE_HOOK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postaviti na vrednost 1.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Primer Primene Idle task hook i rezultati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30" name="Picture 3" descr=""/>
          <p:cNvPicPr/>
          <p:nvPr/>
        </p:nvPicPr>
        <p:blipFill>
          <a:blip r:embed="rId1"/>
          <a:stretch/>
        </p:blipFill>
        <p:spPr>
          <a:xfrm>
            <a:off x="216000" y="1710720"/>
            <a:ext cx="7324200" cy="185688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4" descr=""/>
          <p:cNvPicPr/>
          <p:nvPr/>
        </p:nvPicPr>
        <p:blipFill>
          <a:blip r:embed="rId2"/>
          <a:stretch/>
        </p:blipFill>
        <p:spPr>
          <a:xfrm>
            <a:off x="216000" y="3582720"/>
            <a:ext cx="7410240" cy="325728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6" descr=""/>
          <p:cNvPicPr/>
          <p:nvPr/>
        </p:nvPicPr>
        <p:blipFill>
          <a:blip r:embed="rId3"/>
          <a:stretch/>
        </p:blipFill>
        <p:spPr>
          <a:xfrm>
            <a:off x="7749360" y="2581920"/>
            <a:ext cx="5724000" cy="287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PROMENA PRIORITETA ZADATKA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1141560" y="2249640"/>
            <a:ext cx="9905760" cy="4058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Prioritet se menja funkcijom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vTaskPrioritySet()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koja prosleđuje parametre: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pxTask</a:t>
            </a: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 predstavlja rukovaoca zadatkom kojem se želi menjati prioritet. Ako se taj funkcija vTaskPrioritySet() poziva unutar zadatka kojem se menja prioritet onda se prosleđuje vrednost NULL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uxNewPriority</a:t>
            </a: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 vrednost novog prioriteta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Uz pomoć funkcije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uxTaskPriorityGet()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se saznaje vrednost prioriteta zadatka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Sastoji se samo iz jednog parametra </a:t>
            </a: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pxTask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Povratna vrednost predstavlja vrednost prioriteta zahtevanog zadatka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Primer promene prioriteta zadatka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37" name="Picture 3" descr=""/>
          <p:cNvPicPr/>
          <p:nvPr/>
        </p:nvPicPr>
        <p:blipFill>
          <a:blip r:embed="rId1"/>
          <a:stretch/>
        </p:blipFill>
        <p:spPr>
          <a:xfrm>
            <a:off x="0" y="1724040"/>
            <a:ext cx="7495920" cy="513360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4" descr=""/>
          <p:cNvPicPr/>
          <p:nvPr/>
        </p:nvPicPr>
        <p:blipFill>
          <a:blip r:embed="rId2"/>
          <a:stretch/>
        </p:blipFill>
        <p:spPr>
          <a:xfrm>
            <a:off x="6409080" y="1667520"/>
            <a:ext cx="6857640" cy="4704840"/>
          </a:xfrm>
          <a:prstGeom prst="rect">
            <a:avLst/>
          </a:prstGeom>
          <a:ln w="0">
            <a:noFill/>
          </a:ln>
          <a:effectLst>
            <a:outerShdw dist="0" dir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MEHANIZAM PREKIDA (INTERRUPT)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Prilikom detekcije događaja program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izvršava specijalnu funkciju definisanu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od strane korisnika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Smanjuje se vreme detekcije i odziva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na događaj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Izvori prekida mogu biti različiti moduli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u mikrokontroleru, a takođe mogu ih generisati i spoljašnje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komponente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7629480" y="1961280"/>
            <a:ext cx="4486320" cy="278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41" name="Picture 3" descr=""/>
          <p:cNvPicPr/>
          <p:nvPr/>
        </p:nvPicPr>
        <p:blipFill>
          <a:blip r:embed="rId1"/>
          <a:stretch/>
        </p:blipFill>
        <p:spPr>
          <a:xfrm>
            <a:off x="1141560" y="438840"/>
            <a:ext cx="9794880" cy="601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REzultati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44" name="Picture 3" descr=""/>
          <p:cNvPicPr/>
          <p:nvPr/>
        </p:nvPicPr>
        <p:blipFill>
          <a:blip r:embed="rId1"/>
          <a:stretch/>
        </p:blipFill>
        <p:spPr>
          <a:xfrm>
            <a:off x="408600" y="1908720"/>
            <a:ext cx="7117200" cy="472572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4" descr=""/>
          <p:cNvPicPr/>
          <p:nvPr/>
        </p:nvPicPr>
        <p:blipFill>
          <a:blip r:embed="rId2"/>
          <a:stretch/>
        </p:blipFill>
        <p:spPr>
          <a:xfrm>
            <a:off x="5376960" y="99000"/>
            <a:ext cx="5398560" cy="665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Brisanje zadataka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Obrisani zadaci više ne postoje i ne mogu se vratiti u running state.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Kada se obriše zadatak sva memorija koju je kernel dodelio zadatku biva obrisana od strane IDLE TASK-a , ali svi resursi koje je koristio zadatak moraju biti eksplicitno obrisani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Brisanje se vrši uz pomoć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vTaskDelete()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funkcije koja prosleđuje parametar: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w Cen MT"/>
              </a:rPr>
              <a:t>pxTaskToDelete</a:t>
            </a:r>
            <a:r>
              <a:rPr b="0" lang="sr-Latn-RS" sz="2000" spc="-1" strike="noStrike">
                <a:solidFill>
                  <a:srgbClr val="ffffff"/>
                </a:solidFill>
                <a:latin typeface="Tw Cen MT"/>
              </a:rPr>
              <a:t> rukovaoc zadatkom koji se želi obrisati, ako se vrednost postavi na NULL biće obrisan zadatak iz kojeg je funkcija pozvana</a:t>
            </a:r>
            <a:endParaRPr b="0" lang="en-US" sz="20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Primer brisanja zadatka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141560" y="1974600"/>
            <a:ext cx="10215360" cy="4478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3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Task 1 se definiše u main funkciji sa prioritetom 1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U Task 1 zadatku se definiše drugi zadatak Task2 ali sa višim prioritetom, u ovom primeru prioritet 2, i definiše se rukovaoc nad Task 2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xTask2Handle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Task 2 se izvršava zbog višeg prioriteta i poziva funkciju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vTaskDelete(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NULL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, i na taj način briše samoga sebe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Zatim se ponovo izvršava Task1 ali sve do delay funkcije kada nastupa IDLE 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IDLE TASK oslobađa memoriju koju je koristio Task 2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A zatim se nakon završetka </a:t>
            </a: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vTaskDelay(xDelay100ms)</a:t>
            </a:r>
            <a:r>
              <a:rPr b="0" lang="sr-Latn-RS" sz="2400" spc="-1" strike="noStrike">
                <a:solidFill>
                  <a:srgbClr val="ffffff"/>
                </a:solidFill>
                <a:latin typeface="Tw Cen MT"/>
              </a:rPr>
              <a:t> funkcije izvršava Task 1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52" name="Picture 3" descr=""/>
          <p:cNvPicPr/>
          <p:nvPr/>
        </p:nvPicPr>
        <p:blipFill>
          <a:blip r:embed="rId1"/>
          <a:stretch/>
        </p:blipFill>
        <p:spPr>
          <a:xfrm>
            <a:off x="1141560" y="0"/>
            <a:ext cx="7369200" cy="272448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4" descr=""/>
          <p:cNvPicPr/>
          <p:nvPr/>
        </p:nvPicPr>
        <p:blipFill>
          <a:blip r:embed="rId2"/>
          <a:stretch/>
        </p:blipFill>
        <p:spPr>
          <a:xfrm>
            <a:off x="138240" y="2877120"/>
            <a:ext cx="7533360" cy="382284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5" descr=""/>
          <p:cNvPicPr/>
          <p:nvPr/>
        </p:nvPicPr>
        <p:blipFill>
          <a:blip r:embed="rId3"/>
          <a:stretch/>
        </p:blipFill>
        <p:spPr>
          <a:xfrm>
            <a:off x="5723280" y="2898720"/>
            <a:ext cx="7705440" cy="1447560"/>
          </a:xfrm>
          <a:prstGeom prst="rect">
            <a:avLst/>
          </a:prstGeom>
          <a:ln w="0">
            <a:noFill/>
          </a:ln>
          <a:effectLst>
            <a:outerShdw dist="0" dir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Rezultati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57" name="Picture 3" descr=""/>
          <p:cNvPicPr/>
          <p:nvPr/>
        </p:nvPicPr>
        <p:blipFill>
          <a:blip r:embed="rId1"/>
          <a:stretch/>
        </p:blipFill>
        <p:spPr>
          <a:xfrm>
            <a:off x="218520" y="1986840"/>
            <a:ext cx="7106760" cy="4066560"/>
          </a:xfrm>
          <a:prstGeom prst="rect">
            <a:avLst/>
          </a:prstGeom>
          <a:ln w="0">
            <a:noFill/>
          </a:ln>
        </p:spPr>
      </p:pic>
      <p:pic>
        <p:nvPicPr>
          <p:cNvPr id="358" name="Picture 4" descr=""/>
          <p:cNvPicPr/>
          <p:nvPr/>
        </p:nvPicPr>
        <p:blipFill>
          <a:blip r:embed="rId2"/>
          <a:stretch/>
        </p:blipFill>
        <p:spPr>
          <a:xfrm>
            <a:off x="4457520" y="1121040"/>
            <a:ext cx="7376400" cy="546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CMSIS RTOS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Cortex Microcontroller Software Interface Standard - RTOS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3200400" y="2691720"/>
            <a:ext cx="5962320" cy="423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CMSIS RTOS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Dobre strane: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Relativno jednostavno migriranje na druge platforme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  <a:ea typeface="Droid Sans Fallback"/>
              </a:rPr>
              <a:t>Bilo kakva izmena verzije RTOS sistema ne utiče na izvorni kod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spcBef>
                <a:spcPts val="1417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Dobra strana: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RTOS vendori najčešće ne pružaju podršku (nisu pisali kod)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w Cen MT"/>
              </a:rPr>
              <a:t>Update RTOS sistema može biti neažuran</a:t>
            </a: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3600" spc="-1" strike="noStrike" u="sng" cap="all">
                <a:solidFill>
                  <a:srgbClr val="2a6099"/>
                </a:solidFill>
                <a:uFillTx/>
                <a:latin typeface="Tw Cen MT"/>
                <a:hlinkClick r:id="rId1"/>
              </a:rPr>
              <a:t>CMSIS RTOS</a:t>
            </a:r>
            <a:r>
              <a:rPr b="0" lang="sr-Latn-RS" sz="3600" spc="-1" strike="noStrike" cap="all">
                <a:solidFill>
                  <a:srgbClr val="ffffff"/>
                </a:solidFill>
                <a:latin typeface="Tw Cen MT"/>
              </a:rPr>
              <a:t> – RTOS 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1141560" y="2249640"/>
            <a:ext cx="9905760" cy="354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366" name="Table 3"/>
          <p:cNvGraphicFramePr/>
          <p:nvPr/>
        </p:nvGraphicFramePr>
        <p:xfrm>
          <a:off x="6371280" y="2147040"/>
          <a:ext cx="5075280" cy="4320720"/>
        </p:xfrm>
        <a:graphic>
          <a:graphicData uri="http://schemas.openxmlformats.org/drawingml/2006/table">
            <a:tbl>
              <a:tblPr/>
              <a:tblGrid>
                <a:gridCol w="2537640"/>
                <a:gridCol w="2538000"/>
              </a:tblGrid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osThreadTerminate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vTaskDelete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osThreadYield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taskYIELD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OsThreadResume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vTaskResume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osThreadExit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vTaskDelete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osThreadGetState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eTaskGetState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osThreadGetId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xTaskGetCurrentTaskHandle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7" name="Table 4"/>
          <p:cNvGraphicFramePr/>
          <p:nvPr/>
        </p:nvGraphicFramePr>
        <p:xfrm>
          <a:off x="878760" y="2140920"/>
          <a:ext cx="5075280" cy="4320720"/>
        </p:xfrm>
        <a:graphic>
          <a:graphicData uri="http://schemas.openxmlformats.org/drawingml/2006/table">
            <a:tbl>
              <a:tblPr/>
              <a:tblGrid>
                <a:gridCol w="2537640"/>
                <a:gridCol w="2538000"/>
              </a:tblGrid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osDelay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vTaskDelay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osDelayUntil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vTaskDelayUntil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osKernelStart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vTaskStartScheduler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osThreadNew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xTaskCreate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osThreadSuspend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vTaskSuspend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72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osThreadSetPriority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US" sz="1800" spc="-1" strike="noStrike">
                          <a:latin typeface="Arial"/>
                        </a:rPr>
                        <a:t>vTaskPrioritySet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MEHANIZAM PREKIDA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Odgovor na događaj nije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uvek konstantan, pa se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može javiti diter.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Problemi nastaju ako dođe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do generisanja prekida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višeg prioriteta (tek nakon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njegove obrade dolazi do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obrade drugog)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Prekidne rutine trebaju</a:t>
            </a:r>
            <a:br/>
            <a:r>
              <a:rPr b="1" lang="en-US" sz="2400" spc="-1" strike="noStrike">
                <a:solidFill>
                  <a:srgbClr val="ffffff"/>
                </a:solidFill>
                <a:latin typeface="Tw Cen MT"/>
              </a:rPr>
              <a:t>biti što kraće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5802120" y="1600200"/>
            <a:ext cx="5399280" cy="517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MEHANIZAM PREKIDA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Preporuka je da ISR (Interrupt Service Routine) bude što je moguće kraća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ISR najčešće postavlja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flag na true čime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dojavljuje funkcijama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u beskonačnoj petlji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da je generisan </a:t>
            </a:r>
            <a:br/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odgovarajući prekid.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5329800" y="2478600"/>
            <a:ext cx="5565960" cy="43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Beskonačna petlja I ZADACI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6840" y="2286000"/>
            <a:ext cx="5826240" cy="2545920"/>
          </a:xfrm>
          <a:prstGeom prst="rect">
            <a:avLst/>
          </a:prstGeom>
          <a:ln w="0">
            <a:noFill/>
          </a:ln>
        </p:spPr>
      </p:pic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5943600" y="1600200"/>
            <a:ext cx="6248520" cy="471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Round-robin scheduling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Svaki zadatak ima jednak period vremena za izvršavanje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PROBLEM: Šta ako postoje zadaci koji imaju viši prioritet?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690840" y="3416400"/>
            <a:ext cx="10739160" cy="306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Tw Cen MT"/>
              </a:rPr>
              <a:t>Preemptive-based scheduling</a:t>
            </a:r>
            <a:endParaRPr b="0" lang="en-US" sz="36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1141560" y="1961280"/>
            <a:ext cx="9905760" cy="43992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w Cen MT"/>
              </a:rPr>
              <a:t>Uvek se izvršava se zadatak najvišeg prioriteta</a:t>
            </a:r>
            <a:endParaRPr b="0" lang="en-US" sz="2400" spc="-1" strike="noStrike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2743200" y="2446920"/>
            <a:ext cx="7248240" cy="437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1765</TotalTime>
  <Application>LibreOffice/7.0.3.1$Linux_X86_64 LibreOffice_project/00$Build-1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2016-10-20T11:03:47Z</dcterms:created>
  <dc:creator>Djordje Novakovic</dc:creator>
  <dc:description/>
  <dc:language>en-US</dc:language>
  <cp:lastModifiedBy/>
  <dcterms:modified xsi:type="dcterms:W3CDTF">2020-11-26T18:37:48Z</dcterms:modified>
  <cp:revision>60</cp:revision>
  <dc:subject/>
  <dc:title>Free RTOS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