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microsoft.com/office/2020/02/relationships/classificationlabels" Target="docMetadata/LabelInfo.xml"/><Relationship Id="rId8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9c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0" y="6535800"/>
            <a:ext cx="838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>
            <a:off x="1204920" y="6535800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6801840" y="6528600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11276280" y="6528600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62720" y="1161360"/>
            <a:ext cx="10220400" cy="4831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858240" y="800280"/>
            <a:ext cx="10220400" cy="495216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eb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1"/>
          <p:cNvSpPr/>
          <p:nvPr/>
        </p:nvSpPr>
        <p:spPr>
          <a:xfrm>
            <a:off x="0" y="6535800"/>
            <a:ext cx="838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Line 2"/>
          <p:cNvSpPr/>
          <p:nvPr/>
        </p:nvSpPr>
        <p:spPr>
          <a:xfrm>
            <a:off x="1204920" y="6535800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Line 3"/>
          <p:cNvSpPr/>
          <p:nvPr/>
        </p:nvSpPr>
        <p:spPr>
          <a:xfrm>
            <a:off x="6801840" y="6528600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Line 4"/>
          <p:cNvSpPr/>
          <p:nvPr/>
        </p:nvSpPr>
        <p:spPr>
          <a:xfrm>
            <a:off x="11276280" y="6528600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5978160" y="1783080"/>
            <a:ext cx="4959000" cy="1162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eb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Line 1"/>
          <p:cNvSpPr/>
          <p:nvPr/>
        </p:nvSpPr>
        <p:spPr>
          <a:xfrm>
            <a:off x="0" y="6535800"/>
            <a:ext cx="838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Line 2"/>
          <p:cNvSpPr/>
          <p:nvPr/>
        </p:nvSpPr>
        <p:spPr>
          <a:xfrm>
            <a:off x="1204920" y="6535800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Line 3"/>
          <p:cNvSpPr/>
          <p:nvPr/>
        </p:nvSpPr>
        <p:spPr>
          <a:xfrm>
            <a:off x="6801840" y="6528600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Line 4"/>
          <p:cNvSpPr/>
          <p:nvPr/>
        </p:nvSpPr>
        <p:spPr>
          <a:xfrm>
            <a:off x="11276280" y="6528600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5"/>
          <p:cNvSpPr/>
          <p:nvPr/>
        </p:nvSpPr>
        <p:spPr>
          <a:xfrm>
            <a:off x="1044000" y="2096280"/>
            <a:ext cx="10271160" cy="150444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6"/>
          <p:cNvSpPr/>
          <p:nvPr/>
        </p:nvSpPr>
        <p:spPr>
          <a:xfrm>
            <a:off x="1044000" y="4160880"/>
            <a:ext cx="10271160" cy="150444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3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9c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Line 1"/>
          <p:cNvSpPr/>
          <p:nvPr/>
        </p:nvSpPr>
        <p:spPr>
          <a:xfrm>
            <a:off x="0" y="6535800"/>
            <a:ext cx="838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Line 2"/>
          <p:cNvSpPr/>
          <p:nvPr/>
        </p:nvSpPr>
        <p:spPr>
          <a:xfrm>
            <a:off x="1204920" y="6535800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Line 3"/>
          <p:cNvSpPr/>
          <p:nvPr/>
        </p:nvSpPr>
        <p:spPr>
          <a:xfrm>
            <a:off x="6801840" y="6528600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Line 4"/>
          <p:cNvSpPr/>
          <p:nvPr/>
        </p:nvSpPr>
        <p:spPr>
          <a:xfrm>
            <a:off x="11276280" y="6528600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5"/>
          <p:cNvSpPr/>
          <p:nvPr/>
        </p:nvSpPr>
        <p:spPr>
          <a:xfrm>
            <a:off x="5400720" y="1198440"/>
            <a:ext cx="6113880" cy="4793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6"/>
          <p:cNvSpPr/>
          <p:nvPr/>
        </p:nvSpPr>
        <p:spPr>
          <a:xfrm>
            <a:off x="5196600" y="838080"/>
            <a:ext cx="6113880" cy="4914360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Line 7"/>
          <p:cNvSpPr/>
          <p:nvPr/>
        </p:nvSpPr>
        <p:spPr>
          <a:xfrm>
            <a:off x="4350960" y="6532560"/>
            <a:ext cx="36932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Line 8"/>
          <p:cNvSpPr/>
          <p:nvPr/>
        </p:nvSpPr>
        <p:spPr>
          <a:xfrm>
            <a:off x="8467200" y="6526800"/>
            <a:ext cx="3724560" cy="57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PlaceHolder 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9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328400" y="1740600"/>
            <a:ext cx="9534240" cy="170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6000" spc="-1" strike="noStrike">
                <a:solidFill>
                  <a:srgbClr val="000000"/>
                </a:solidFill>
                <a:latin typeface="Century Gothic"/>
              </a:rPr>
              <a:t>Merenja u realnom vremenu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1328400" y="4014360"/>
            <a:ext cx="4872960" cy="6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54720">
              <a:lnSpc>
                <a:spcPct val="120000"/>
              </a:lnSpc>
              <a:tabLst>
                <a:tab algn="l" pos="0"/>
              </a:tabLst>
            </a:pPr>
            <a:r>
              <a:rPr b="1" lang="sr-Latn-RS" sz="2400" spc="-1" strike="noStrike">
                <a:solidFill>
                  <a:srgbClr val="000000"/>
                </a:solidFill>
                <a:latin typeface="Univers Condensed Light"/>
              </a:rPr>
              <a:t>Vežbe </a:t>
            </a:r>
            <a:r>
              <a:rPr b="1" lang="en-US" sz="2400" spc="-1" strike="noStrike">
                <a:solidFill>
                  <a:srgbClr val="000000"/>
                </a:solidFill>
                <a:latin typeface="Univers Condensed Light"/>
              </a:rPr>
              <a:t>3 </a:t>
            </a:r>
            <a:r>
              <a:rPr b="1" lang="sr-Latn-RS" sz="2400" spc="-1" strike="noStrike">
                <a:solidFill>
                  <a:srgbClr val="000000"/>
                </a:solidFill>
                <a:latin typeface="Univers Condensed Light"/>
              </a:rPr>
              <a:t>  </a:t>
            </a:r>
            <a:endParaRPr b="0" lang="en-US" sz="2400" spc="-1" strike="noStrike">
              <a:latin typeface="Arial"/>
            </a:endParaRPr>
          </a:p>
          <a:p>
            <a:pPr marL="54720">
              <a:lnSpc>
                <a:spcPct val="12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4" descr="MIKROE-2542 MikroElektronika | MikroElektronika WiFi ESP Click ESP-WROOM-02  WiFi mikroBus Click Board for Create Smart Appliances, Home Automation |  136-0877 | RS Components"/>
          <p:cNvPicPr/>
          <p:nvPr/>
        </p:nvPicPr>
        <p:blipFill>
          <a:blip r:embed="rId1"/>
          <a:srcRect l="22993" t="9270" r="23117" b="6922"/>
          <a:stretch/>
        </p:blipFill>
        <p:spPr>
          <a:xfrm>
            <a:off x="8609760" y="170280"/>
            <a:ext cx="3256200" cy="6230160"/>
          </a:xfrm>
          <a:prstGeom prst="rect">
            <a:avLst/>
          </a:prstGeom>
          <a:ln w="0"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321120" y="178560"/>
            <a:ext cx="5931000" cy="7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Century Gothic"/>
              </a:rPr>
              <a:t>WiFi ESP click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310320" y="1232640"/>
            <a:ext cx="8298720" cy="545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en-US" sz="22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Sadr</a:t>
            </a:r>
            <a:r>
              <a:rPr b="1" lang="sr-Latn-RS" sz="22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ži ESP-WROOM-02 modul koji integriše ESP8266EX.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sr-Latn-RS" sz="22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Komunikacija sa mikrokontrolerom putem UART-a.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en-US" sz="22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Dodatni pinovi: RST i CS.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en-US" sz="22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Mo</a:t>
            </a:r>
            <a:r>
              <a:rPr b="1" lang="sr-Latn-RS" sz="22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že da radi u AP (Access Point) modu ili u WiFi client modu.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sr-Latn-RS" sz="22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Podržava </a:t>
            </a:r>
            <a:r>
              <a:rPr b="1" lang="en-US" sz="2200" spc="-1" strike="noStrike">
                <a:solidFill>
                  <a:srgbClr val="000000"/>
                </a:solidFill>
                <a:latin typeface="Montserrat"/>
                <a:ea typeface="DejaVu Sans"/>
              </a:rPr>
              <a:t>IPv4/TCP/UDP/HTTP/FTP</a:t>
            </a:r>
            <a:r>
              <a:rPr b="1" lang="sr-Latn-RS" sz="22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 protokole.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sr-Latn-RS" sz="22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Tensilica L106 32-bitni procesor.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sr-Latn-RS" sz="22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On-chip SRAM.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5364360" y="6402600"/>
            <a:ext cx="146232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MURV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10629000" y="6402600"/>
            <a:ext cx="72396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Novembar</a:t>
            </a:r>
            <a:endParaRPr b="0" lang="en-US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r-Latn-RS" sz="1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2023.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83" name="CustomShape 5"/>
          <p:cNvSpPr/>
          <p:nvPr/>
        </p:nvSpPr>
        <p:spPr>
          <a:xfrm>
            <a:off x="838080" y="6402600"/>
            <a:ext cx="36504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1</a:t>
            </a: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1140120" y="511920"/>
            <a:ext cx="9911520" cy="101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entury Gothic"/>
              </a:rPr>
              <a:t>AT komande: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892800" y="1920240"/>
            <a:ext cx="3678480" cy="1504440"/>
          </a:xfrm>
          <a:prstGeom prst="rect">
            <a:avLst/>
          </a:prstGeom>
          <a:solidFill>
            <a:srgbClr val="f3eb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250000"/>
              </a:lnSpc>
            </a:pPr>
            <a:r>
              <a:rPr b="0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WiFi mode: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25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AT+CWMODE=&lt;mode&gt;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892800" y="4005720"/>
            <a:ext cx="3678480" cy="1504440"/>
          </a:xfrm>
          <a:prstGeom prst="rect">
            <a:avLst/>
          </a:prstGeom>
          <a:solidFill>
            <a:srgbClr val="f3eb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Connect to (AP) access point: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AT+CWJAP=“ssid”,”password”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87" name="CustomShape 4"/>
          <p:cNvSpPr/>
          <p:nvPr/>
        </p:nvSpPr>
        <p:spPr>
          <a:xfrm>
            <a:off x="4689360" y="2142720"/>
            <a:ext cx="468900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&lt;mode&gt; =  1 – station mod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      </a:t>
            </a:r>
            <a:r>
              <a:rPr b="0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2 – softAP mod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       </a:t>
            </a:r>
            <a:r>
              <a:rPr b="0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3 – softAP + station mod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Odgovor</a:t>
            </a:r>
            <a:r>
              <a:rPr b="0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: OK ili ERROR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8" name="CustomShape 5"/>
          <p:cNvSpPr/>
          <p:nvPr/>
        </p:nvSpPr>
        <p:spPr>
          <a:xfrm>
            <a:off x="4572000" y="4194720"/>
            <a:ext cx="660924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Odgovor</a:t>
            </a:r>
            <a:r>
              <a:rPr b="0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WIFI CONNECTED    </a:t>
            </a: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 ili       +CWJAP=&lt;error code&gt;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WIFI GOT IP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OK</a:t>
            </a: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           FAIL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9" name="CustomShape 6"/>
          <p:cNvSpPr/>
          <p:nvPr/>
        </p:nvSpPr>
        <p:spPr>
          <a:xfrm>
            <a:off x="5364360" y="6402600"/>
            <a:ext cx="146232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MURV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90" name="CustomShape 7"/>
          <p:cNvSpPr/>
          <p:nvPr/>
        </p:nvSpPr>
        <p:spPr>
          <a:xfrm>
            <a:off x="838080" y="6402600"/>
            <a:ext cx="36504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sr-Latn-RS" sz="1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2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191" name="Picture 15" descr=""/>
          <p:cNvPicPr/>
          <p:nvPr/>
        </p:nvPicPr>
        <p:blipFill>
          <a:blip r:embed="rId1"/>
          <a:stretch/>
        </p:blipFill>
        <p:spPr>
          <a:xfrm>
            <a:off x="8883000" y="3088080"/>
            <a:ext cx="3210120" cy="110592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192" name="CustomShape 8"/>
          <p:cNvSpPr/>
          <p:nvPr/>
        </p:nvSpPr>
        <p:spPr>
          <a:xfrm>
            <a:off x="4598280" y="4519800"/>
            <a:ext cx="2411640" cy="1105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9"/>
          <p:cNvSpPr/>
          <p:nvPr/>
        </p:nvSpPr>
        <p:spPr>
          <a:xfrm>
            <a:off x="8046720" y="4519800"/>
            <a:ext cx="2642040" cy="1105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10"/>
          <p:cNvSpPr/>
          <p:nvPr/>
        </p:nvSpPr>
        <p:spPr>
          <a:xfrm flipH="1" rot="5400000">
            <a:off x="10637280" y="4189680"/>
            <a:ext cx="813240" cy="727920"/>
          </a:xfrm>
          <a:prstGeom prst="bentArrow">
            <a:avLst>
              <a:gd name="adj1" fmla="val 16633"/>
              <a:gd name="adj2" fmla="val 25000"/>
              <a:gd name="adj3" fmla="val 25000"/>
              <a:gd name="adj4" fmla="val 43750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5" name="CustomShape 11"/>
          <p:cNvSpPr/>
          <p:nvPr/>
        </p:nvSpPr>
        <p:spPr>
          <a:xfrm>
            <a:off x="4724280" y="3274560"/>
            <a:ext cx="2624760" cy="29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12"/>
          <p:cNvSpPr/>
          <p:nvPr/>
        </p:nvSpPr>
        <p:spPr>
          <a:xfrm>
            <a:off x="10629000" y="6402600"/>
            <a:ext cx="72396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Novembar</a:t>
            </a:r>
            <a:endParaRPr b="0" lang="en-US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r-Latn-RS" sz="1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2023.</a:t>
            </a: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1140120" y="511920"/>
            <a:ext cx="9911520" cy="101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entury Gothic"/>
              </a:rPr>
              <a:t>AT komande: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892800" y="1920240"/>
            <a:ext cx="3795840" cy="1504440"/>
          </a:xfrm>
          <a:prstGeom prst="rect">
            <a:avLst/>
          </a:prstGeom>
          <a:solidFill>
            <a:srgbClr val="f3eb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25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Establish TCP connection: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25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AT+CIPSTART=“CON”,”IP”,port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892800" y="4005720"/>
            <a:ext cx="3795840" cy="1504440"/>
          </a:xfrm>
          <a:prstGeom prst="rect">
            <a:avLst/>
          </a:prstGeom>
          <a:solidFill>
            <a:srgbClr val="f3ebe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Send data: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AT+CIPSEND=&lt;n&gt;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5364360" y="6402600"/>
            <a:ext cx="146232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MURV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201" name="CustomShape 5"/>
          <p:cNvSpPr/>
          <p:nvPr/>
        </p:nvSpPr>
        <p:spPr>
          <a:xfrm>
            <a:off x="838080" y="6402600"/>
            <a:ext cx="36504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sr-Latn-RS" sz="1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3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202" name="CustomShape 6"/>
          <p:cNvSpPr/>
          <p:nvPr/>
        </p:nvSpPr>
        <p:spPr>
          <a:xfrm>
            <a:off x="4689360" y="2142720"/>
            <a:ext cx="660924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“</a:t>
            </a: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CON” – tip konekcije (TCP)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“</a:t>
            </a: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IP” – IP adresa (api.thingspeak.com)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“</a:t>
            </a: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port” – broj porta (80)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Odgovor</a:t>
            </a:r>
            <a:r>
              <a:rPr b="0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:</a:t>
            </a:r>
            <a:r>
              <a: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CONNECT OK ,CLOSED ili ALREADY </a:t>
            </a: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CONNECTED ERROR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3" name="CustomShape 7"/>
          <p:cNvSpPr/>
          <p:nvPr/>
        </p:nvSpPr>
        <p:spPr>
          <a:xfrm>
            <a:off x="4841640" y="4124160"/>
            <a:ext cx="358164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&lt;</a:t>
            </a: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n</a:t>
            </a:r>
            <a:r>
              <a:rPr b="0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&gt; </a:t>
            </a: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= broj bajtova za slanje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Odgovor</a:t>
            </a:r>
            <a:r>
              <a:rPr b="0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: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OK</a:t>
            </a: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	</a:t>
            </a:r>
            <a:r>
              <a:rPr b="0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 ili </a:t>
            </a: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	</a:t>
            </a:r>
            <a:r>
              <a:rPr b="0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ERROR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&gt;</a:t>
            </a: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	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4" name="CustomShape 8"/>
          <p:cNvSpPr/>
          <p:nvPr/>
        </p:nvSpPr>
        <p:spPr>
          <a:xfrm>
            <a:off x="4733280" y="3028320"/>
            <a:ext cx="6465240" cy="5205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9"/>
          <p:cNvSpPr/>
          <p:nvPr/>
        </p:nvSpPr>
        <p:spPr>
          <a:xfrm>
            <a:off x="4841640" y="4989960"/>
            <a:ext cx="2899440" cy="5205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10"/>
          <p:cNvSpPr/>
          <p:nvPr/>
        </p:nvSpPr>
        <p:spPr>
          <a:xfrm>
            <a:off x="10629000" y="6402600"/>
            <a:ext cx="72396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Novembar</a:t>
            </a:r>
            <a:endParaRPr b="0" lang="en-US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r-Latn-RS" sz="1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2023.</a:t>
            </a: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1140120" y="61200"/>
            <a:ext cx="9911520" cy="101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entury Gothic"/>
              </a:rPr>
              <a:t>ThingSpeak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838080" y="6400800"/>
            <a:ext cx="36504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sr-Latn-RS" sz="1000" spc="-1" strike="noStrike">
                <a:solidFill>
                  <a:srgbClr val="000000"/>
                </a:solidFill>
                <a:latin typeface="Century Gothic"/>
              </a:rPr>
              <a:t>4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5364360" y="6400800"/>
            <a:ext cx="146232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Century Gothic"/>
              </a:rPr>
              <a:t>MURV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210" name="Picture 5" descr=""/>
          <p:cNvPicPr/>
          <p:nvPr/>
        </p:nvPicPr>
        <p:blipFill>
          <a:blip r:embed="rId1"/>
          <a:stretch/>
        </p:blipFill>
        <p:spPr>
          <a:xfrm>
            <a:off x="163800" y="2023200"/>
            <a:ext cx="6654600" cy="3403080"/>
          </a:xfrm>
          <a:prstGeom prst="rect">
            <a:avLst/>
          </a:prstGeom>
          <a:ln w="0">
            <a:noFill/>
          </a:ln>
        </p:spPr>
      </p:pic>
      <p:sp>
        <p:nvSpPr>
          <p:cNvPr id="211" name="CustomShape 4"/>
          <p:cNvSpPr/>
          <p:nvPr/>
        </p:nvSpPr>
        <p:spPr>
          <a:xfrm>
            <a:off x="287280" y="1008000"/>
            <a:ext cx="113554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n-U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Nakon uspe</a:t>
            </a:r>
            <a:r>
              <a:rPr b="0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šno obrađene AT+CIPSEND komande potrebno je posalti </a:t>
            </a:r>
            <a:r>
              <a:rPr b="0" i="1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Write a Channel Feed </a:t>
            </a:r>
            <a:r>
              <a:rPr b="0" lang="sr-Latn-RS" sz="1800" spc="-1" strike="noStrike">
                <a:solidFill>
                  <a:srgbClr val="000000"/>
                </a:solidFill>
                <a:latin typeface="Century Gothic (Headings)"/>
                <a:ea typeface="DejaVu Sans"/>
              </a:rPr>
              <a:t>poruku sa odgovarajućim Write API Key podatkom i podatkom koji želimo da pošaljemo.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2" name="CustomShape 5"/>
          <p:cNvSpPr/>
          <p:nvPr/>
        </p:nvSpPr>
        <p:spPr>
          <a:xfrm>
            <a:off x="10629000" y="6402600"/>
            <a:ext cx="72396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Novembar</a:t>
            </a:r>
            <a:endParaRPr b="0" lang="en-US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r-Latn-RS" sz="1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2023.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213" name="" descr=""/>
          <p:cNvPicPr/>
          <p:nvPr/>
        </p:nvPicPr>
        <p:blipFill>
          <a:blip r:embed="rId2"/>
          <a:stretch/>
        </p:blipFill>
        <p:spPr>
          <a:xfrm>
            <a:off x="5306400" y="5293800"/>
            <a:ext cx="6705720" cy="1013760"/>
          </a:xfrm>
          <a:prstGeom prst="rect">
            <a:avLst/>
          </a:prstGeom>
          <a:ln w="0">
            <a:noFill/>
          </a:ln>
        </p:spPr>
      </p:pic>
      <p:sp>
        <p:nvSpPr>
          <p:cNvPr id="214" name="CustomShape 6"/>
          <p:cNvSpPr/>
          <p:nvPr/>
        </p:nvSpPr>
        <p:spPr>
          <a:xfrm flipH="1" rot="10800000">
            <a:off x="4780080" y="4637520"/>
            <a:ext cx="621000" cy="834840"/>
          </a:xfrm>
          <a:prstGeom prst="bentArrow">
            <a:avLst>
              <a:gd name="adj1" fmla="val 16633"/>
              <a:gd name="adj2" fmla="val 25000"/>
              <a:gd name="adj3" fmla="val 25000"/>
              <a:gd name="adj4" fmla="val 43750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5686920" y="1037160"/>
            <a:ext cx="5367960" cy="11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entury Gothic"/>
              </a:rPr>
              <a:t>Ma</a:t>
            </a:r>
            <a:r>
              <a:rPr b="0" lang="sr-Latn-RS" sz="6000" spc="-1" strike="noStrike">
                <a:solidFill>
                  <a:srgbClr val="000000"/>
                </a:solidFill>
                <a:latin typeface="Century Gothic"/>
              </a:rPr>
              <a:t>šina stanja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5571360" y="2371320"/>
            <a:ext cx="5367960" cy="211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en-US" sz="1800" spc="-1" strike="noStrike">
                <a:solidFill>
                  <a:srgbClr val="000000"/>
                </a:solidFill>
                <a:latin typeface="Century Gothic (Headings)"/>
              </a:rPr>
              <a:t>U svakom koraku potrebno je poslati AT komandu i sa</a:t>
            </a:r>
            <a:r>
              <a:rPr b="1" lang="sr-Latn-RS" sz="1800" spc="-1" strike="noStrike">
                <a:solidFill>
                  <a:srgbClr val="000000"/>
                </a:solidFill>
                <a:latin typeface="Century Gothic (Headings)"/>
              </a:rPr>
              <a:t>čekati odgovor ESP8266</a:t>
            </a:r>
            <a:r>
              <a:rPr b="1" lang="en-US" sz="1800" spc="-1" strike="noStrike">
                <a:solidFill>
                  <a:srgbClr val="000000"/>
                </a:solidFill>
                <a:latin typeface="Century Gothic (Headings)"/>
              </a:rPr>
              <a:t>.</a:t>
            </a:r>
            <a:endParaRPr b="0" lang="en-US" sz="1800" spc="-1" strike="noStrike"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sr-Latn-RS" sz="1800" spc="-1" strike="noStrike">
                <a:solidFill>
                  <a:srgbClr val="000000"/>
                </a:solidFill>
                <a:latin typeface="Century Gothic (Headings)"/>
              </a:rPr>
              <a:t>Ukoliko </a:t>
            </a:r>
            <a:r>
              <a:rPr b="1" lang="en-US" sz="1800" spc="-1" strike="noStrike">
                <a:solidFill>
                  <a:srgbClr val="000000"/>
                </a:solidFill>
                <a:latin typeface="Century Gothic (Headings)"/>
              </a:rPr>
              <a:t>je komanda uspe</a:t>
            </a:r>
            <a:r>
              <a:rPr b="1" lang="sr-Latn-RS" sz="1800" spc="-1" strike="noStrike">
                <a:solidFill>
                  <a:srgbClr val="000000"/>
                </a:solidFill>
                <a:latin typeface="Century Gothic (Headings)"/>
              </a:rPr>
              <a:t>šno obrađena može se preći na sledeći korak – slanje sledeće AT komande.</a:t>
            </a:r>
            <a:endParaRPr b="0" lang="en-US" sz="1800" spc="-1" strike="noStrike"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sr-Latn-RS" sz="1800" spc="-1" strike="noStrike">
                <a:solidFill>
                  <a:srgbClr val="000000"/>
                </a:solidFill>
                <a:latin typeface="Century Gothic (Headings)"/>
              </a:rPr>
              <a:t>Ukoliko je došlo do greške neophodno je vratiti se na neki od prethodnih koraka.</a:t>
            </a:r>
            <a:endParaRPr b="0" lang="en-US" sz="1800" spc="-1" strike="noStrike"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sr-Latn-RS" sz="1800" spc="-1" strike="noStrike">
                <a:solidFill>
                  <a:srgbClr val="000000"/>
                </a:solidFill>
                <a:latin typeface="Century Gothic (Headings)"/>
              </a:rPr>
              <a:t>Neuspešno obrađena komanda CIPSEND i slanje podataka zahtevaju ponovno otvaranje TCP konekcije.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8073000" y="6400800"/>
            <a:ext cx="36504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sr-Latn-RS" sz="1000" spc="-1" strike="noStrike">
                <a:solidFill>
                  <a:srgbClr val="000000"/>
                </a:solidFill>
                <a:latin typeface="Century Gothic"/>
              </a:rPr>
              <a:t>5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218" name="Picture 5" descr=""/>
          <p:cNvPicPr/>
          <p:nvPr/>
        </p:nvPicPr>
        <p:blipFill>
          <a:blip r:embed="rId1"/>
          <a:stretch/>
        </p:blipFill>
        <p:spPr>
          <a:xfrm>
            <a:off x="424440" y="57600"/>
            <a:ext cx="43930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7D90517-43A3-4BC6-B197-5C7B7D3DB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A78568-A730-4D3B-A489-FD854E912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D9A46C-D3F3-4D45-B248-B831C6B5FC8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{7593983A-F2ED-4C8C-BEF0-24F56C651748}tf11429527_win32</Template>
  <TotalTime>3667</TotalTime>
  <Application>LibreOffice/7.0.3.1$Windows_X86_64 LibreOffice_project/d7547858d014d4cf69878db179d326fc3483e082</Application>
  <Words>348</Words>
  <Paragraphs>71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2023-03-03T13:26:00Z</dcterms:created>
  <dc:creator>PC</dc:creator>
  <dc:description/>
  <dc:language>en-US</dc:language>
  <cp:lastModifiedBy/>
  <dcterms:modified xsi:type="dcterms:W3CDTF">2023-11-24T13:29:07Z</dcterms:modified>
  <cp:revision>36</cp:revision>
  <dc:subject/>
  <dc:title>Mikroprocesorski merno-informacioni sistemi 2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0x01010079F111ED35F8CC479449609E8A0923A6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6</vt:i4>
  </property>
</Properties>
</file>