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88825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40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40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40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740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740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chrome-extension://efaidnbmnnnibpcajpcglclefindmkaj/https://download.mikroe.com/documents/datasheets/max31855.pdf" TargetMode="External"/><Relationship Id="rId5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07560" y="2124360"/>
            <a:ext cx="10370880" cy="289764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rmAutofit fontScale="70000"/>
          </a:bodyPr>
          <a:p>
            <a:pPr algn="ctr">
              <a:lnSpc>
                <a:spcPct val="90000"/>
              </a:lnSpc>
            </a:pPr>
            <a:r>
              <a:rPr b="1" lang="sr-Latn-RS" sz="6600" spc="180" strike="noStrike">
                <a:solidFill>
                  <a:srgbClr val="262626"/>
                </a:solidFill>
                <a:latin typeface="Gill Sans MT"/>
                <a:ea typeface="DejaVu Sans"/>
              </a:rPr>
              <a:t>SPI (</a:t>
            </a:r>
            <a:r>
              <a:rPr b="0" i="1" lang="en-US" sz="6600" spc="-1" strike="noStrike">
                <a:solidFill>
                  <a:srgbClr val="000000"/>
                </a:solidFill>
                <a:latin typeface="Gill Sans MT"/>
                <a:ea typeface="DejaVu Sans"/>
              </a:rPr>
              <a:t>Serial Peripheral Interface</a:t>
            </a:r>
            <a:r>
              <a:rPr b="1" lang="sr-Latn-RS" sz="6600" spc="180" strike="noStrike">
                <a:solidFill>
                  <a:srgbClr val="262626"/>
                </a:solidFill>
                <a:latin typeface="Gill Sans MT"/>
                <a:ea typeface="DejaVu Sans"/>
              </a:rPr>
              <a:t>) KOMUNIKACIJA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951840" y="457200"/>
            <a:ext cx="10512000" cy="12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sr-Latn-CS" sz="3600" spc="-1" strike="noStrike">
                <a:solidFill>
                  <a:srgbClr val="ffffff"/>
                </a:solidFill>
                <a:latin typeface="Gill Sans MT (Body)"/>
                <a:ea typeface="DejaVu Sans"/>
              </a:rPr>
              <a:t>-BIOMEDICINSKA INSTRUMENTACIJA-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sr-Latn-CS" sz="3600" spc="-1" strike="noStrike">
                <a:solidFill>
                  <a:srgbClr val="ffffff"/>
                </a:solidFill>
                <a:latin typeface="Gill Sans MT (Body)"/>
                <a:ea typeface="DejaVu Sans"/>
              </a:rPr>
              <a:t>VEŽBE 8</a:t>
            </a:r>
            <a:endParaRPr b="0" lang="en-US" sz="3600" spc="-1" strike="noStrike">
              <a:latin typeface="Arial"/>
            </a:endParaRPr>
          </a:p>
        </p:txBody>
      </p:sp>
    </p:spTree>
  </p:cSld>
  <p:transition spd="slow">
    <p:push dir="u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979640" y="139680"/>
            <a:ext cx="8227800" cy="777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-1" strike="noStrike">
                <a:solidFill>
                  <a:srgbClr val="000000"/>
                </a:solidFill>
                <a:latin typeface="Gill Sans MT"/>
                <a:ea typeface="DejaVu Sans"/>
              </a:rPr>
              <a:t>THERMO CLICK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448560" y="1404720"/>
            <a:ext cx="3637800" cy="5142600"/>
          </a:xfrm>
          <a:prstGeom prst="rect">
            <a:avLst/>
          </a:prstGeom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5757120" y="1349280"/>
            <a:ext cx="4925160" cy="396036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3"/>
          <a:stretch/>
        </p:blipFill>
        <p:spPr>
          <a:xfrm>
            <a:off x="4340160" y="5492520"/>
            <a:ext cx="7744680" cy="1069200"/>
          </a:xfrm>
          <a:prstGeom prst="rect">
            <a:avLst/>
          </a:prstGeom>
          <a:ln w="0"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448560" y="918000"/>
            <a:ext cx="571464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800" spc="-1" strike="noStrike" u="sng">
                <a:solidFill>
                  <a:srgbClr val="00b0f0"/>
                </a:solidFill>
                <a:uFillTx/>
                <a:latin typeface="Gill Sans MT"/>
                <a:ea typeface="DejaVu Sans"/>
                <a:hlinkClick r:id="rId4"/>
              </a:rPr>
              <a:t>MAX31855K</a:t>
            </a: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1979640" y="139680"/>
            <a:ext cx="8227800" cy="777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-1" strike="noStrike">
                <a:solidFill>
                  <a:srgbClr val="000000"/>
                </a:solidFill>
                <a:latin typeface="Gill Sans MT"/>
                <a:ea typeface="DejaVu Sans"/>
              </a:rPr>
              <a:t>THERMO CLICK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1427040" y="1126800"/>
            <a:ext cx="9334800" cy="54864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979640" y="139680"/>
            <a:ext cx="8227800" cy="777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-1" strike="noStrike">
                <a:solidFill>
                  <a:srgbClr val="000000"/>
                </a:solidFill>
                <a:latin typeface="Gill Sans MT"/>
                <a:ea typeface="DejaVu Sans"/>
              </a:rPr>
              <a:t>LED RING R CLICK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806400" y="1071000"/>
            <a:ext cx="2598840" cy="5608440"/>
          </a:xfrm>
          <a:prstGeom prst="rect">
            <a:avLst/>
          </a:prstGeom>
          <a:ln w="0">
            <a:noFill/>
          </a:ln>
        </p:spPr>
      </p:pic>
      <p:sp>
        <p:nvSpPr>
          <p:cNvPr id="186" name="Line 2"/>
          <p:cNvSpPr/>
          <p:nvPr/>
        </p:nvSpPr>
        <p:spPr>
          <a:xfrm flipV="1">
            <a:off x="3128040" y="2971800"/>
            <a:ext cx="1672560" cy="914400"/>
          </a:xfrm>
          <a:prstGeom prst="line">
            <a:avLst/>
          </a:prstGeom>
          <a:ln w="29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1071000" y="3693600"/>
            <a:ext cx="2057040" cy="2285640"/>
          </a:xfrm>
          <a:prstGeom prst="rect">
            <a:avLst/>
          </a:prstGeom>
          <a:noFill/>
          <a:ln w="5724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4"/>
          <p:cNvSpPr/>
          <p:nvPr/>
        </p:nvSpPr>
        <p:spPr>
          <a:xfrm>
            <a:off x="3588480" y="2057400"/>
            <a:ext cx="4343400" cy="127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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8-bit 74HC595 serial-in, parallel-out shift registar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7931880" y="989640"/>
            <a:ext cx="3388320" cy="580608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979640" y="139680"/>
            <a:ext cx="8227800" cy="777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-1" strike="noStrike">
                <a:solidFill>
                  <a:srgbClr val="000000"/>
                </a:solidFill>
                <a:latin typeface="Gill Sans MT"/>
                <a:ea typeface="DejaVu Sans"/>
              </a:rPr>
              <a:t>LED RING R CLICK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1661040" y="1068120"/>
            <a:ext cx="8866440" cy="56714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589480" y="188280"/>
            <a:ext cx="6776280" cy="66780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40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SPI komunikacija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531720" y="1859400"/>
            <a:ext cx="11445480" cy="34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0" y="1074600"/>
            <a:ext cx="4523040" cy="52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219960" y="1220400"/>
            <a:ext cx="6845400" cy="47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Sinhrona serijska komunikacija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Full-duplex komunikacija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Master/main i slave/subnode uređaji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4 linije za razmenu podataka: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SCK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– </a:t>
            </a:r>
            <a:r>
              <a:rPr b="0" i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Serial Clock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MOSI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– </a:t>
            </a:r>
            <a:r>
              <a:rPr b="0" i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Master Output Slave Input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MISO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– </a:t>
            </a:r>
            <a:r>
              <a:rPr b="0" i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Master Input Slave Output </a:t>
            </a:r>
            <a:endParaRPr b="0" lang="en-US" sz="2800" spc="-1" strike="noStrike">
              <a:latin typeface="Arial"/>
            </a:endParaRPr>
          </a:p>
          <a:p>
            <a:pPr lvl="3" marL="864000" indent="-215640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CS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- </a:t>
            </a:r>
            <a:r>
              <a:rPr b="0" i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Chip Select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7100280" y="1536840"/>
            <a:ext cx="4851000" cy="43308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007360" y="217800"/>
            <a:ext cx="8172360" cy="66780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40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SPI komunikacija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238040" y="1563480"/>
            <a:ext cx="9711000" cy="478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6316920" y="1626480"/>
            <a:ext cx="5533920" cy="497484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2"/>
          <a:stretch/>
        </p:blipFill>
        <p:spPr>
          <a:xfrm>
            <a:off x="325800" y="1601280"/>
            <a:ext cx="5563080" cy="4966560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3"/>
          <p:cNvSpPr/>
          <p:nvPr/>
        </p:nvSpPr>
        <p:spPr>
          <a:xfrm>
            <a:off x="228600" y="1114200"/>
            <a:ext cx="57146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N slave uređaja – N CS linija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6316920" y="1143000"/>
            <a:ext cx="5714640" cy="88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Daisy-chain konfiguracija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1017360" y="197640"/>
            <a:ext cx="10390320" cy="9813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6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Pregled Karakteristika SPI komunikacije</a:t>
            </a:r>
            <a:endParaRPr b="0" lang="en-US" sz="3600" spc="-1" strike="noStrike">
              <a:latin typeface="Arial"/>
            </a:endParaRPr>
          </a:p>
        </p:txBody>
      </p:sp>
      <p:graphicFrame>
        <p:nvGraphicFramePr>
          <p:cNvPr id="166" name="Table 2"/>
          <p:cNvGraphicFramePr/>
          <p:nvPr/>
        </p:nvGraphicFramePr>
        <p:xfrm>
          <a:off x="2030760" y="1462680"/>
          <a:ext cx="8127360" cy="5013000"/>
        </p:xfrm>
        <a:graphic>
          <a:graphicData uri="http://schemas.openxmlformats.org/drawingml/2006/table">
            <a:tbl>
              <a:tblPr/>
              <a:tblGrid>
                <a:gridCol w="4063680"/>
                <a:gridCol w="4064040"/>
              </a:tblGrid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Karakteristika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Vrednost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Broj žica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4+ (SCK, MISO, MOSI, CS1 ...)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371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Maksimalna brzina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 do 100 MHz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Sinhrona ili Asinhrona?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Sinhrona (Prenosi se takt SCK linijom)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Serijska ili paralelna?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Serijska (Podaci se prenose MISO i MOSI       linijama)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Maksimalan broj mastera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 koristi se više mastera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Maksimalan broj slave-a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Neograničen (svaki slave mora imati CS)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Detekcija prijema podataka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Maksimalna kapacitivnost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~10 pF (zavisno od brzine)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Maskimalna dužina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r-Latn-RS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~1 m (jako zavisi od brzine)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3040" y="181800"/>
            <a:ext cx="9982800" cy="118944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Push-pull konfiguracija linija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557360" y="1828800"/>
            <a:ext cx="9074160" cy="46458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244600" y="197640"/>
            <a:ext cx="7698240" cy="714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SPI modovi rada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2436840" y="1050120"/>
            <a:ext cx="7314840" cy="568692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6a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244600" y="197640"/>
            <a:ext cx="7698240" cy="714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SPI modovi rada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2364120" y="999000"/>
            <a:ext cx="7460280" cy="574020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bafb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265320" y="186840"/>
            <a:ext cx="11657160" cy="95472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0" strike="noStrike" cap="all">
                <a:solidFill>
                  <a:srgbClr val="000000"/>
                </a:solidFill>
                <a:latin typeface="Gill Sans MT"/>
                <a:ea typeface="DejaVu Sans"/>
              </a:rPr>
              <a:t>SPI PIC18F87K22 mikrokontrolera</a:t>
            </a:r>
            <a:endParaRPr b="0" lang="en-US" sz="38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0" y="1828800"/>
            <a:ext cx="12364920" cy="35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0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MSSP moduli datog mikrokontrolera za SPI komunikaciju konfiguri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š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u se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putem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sedam registara: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lvl="1" marL="971640" indent="-512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SSPxSTAT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(MSSPx Status Register) – statusni registar,</a:t>
            </a:r>
            <a:endParaRPr b="0" lang="en-US" sz="2800" spc="-1" strike="noStrike">
              <a:latin typeface="Arial"/>
            </a:endParaRPr>
          </a:p>
          <a:p>
            <a:pPr lvl="1" marL="971640" indent="-512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SSPxCON1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(MSSPx Control Register 1) – kontrolni registar,</a:t>
            </a:r>
            <a:endParaRPr b="0" lang="en-US" sz="2800" spc="-1" strike="noStrike">
              <a:latin typeface="Arial"/>
            </a:endParaRPr>
          </a:p>
          <a:p>
            <a:pPr lvl="1" marL="971640" indent="-512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SSPxBUF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(Serial Receive/Transmit Buffer Register) – bafer u koji se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podaci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upisuju ili iz koga se podaci </a:t>
            </a:r>
            <a:r>
              <a:rPr b="0" lang="sr-Latn-R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č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itaju,</a:t>
            </a:r>
            <a:endParaRPr b="0" lang="en-US" sz="2800" spc="-1" strike="noStrike">
              <a:latin typeface="Arial"/>
            </a:endParaRPr>
          </a:p>
          <a:p>
            <a:pPr lvl="1" marL="971640" indent="-51264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SSPxSR</a:t>
            </a:r>
            <a:r>
              <a:rPr b="0" lang="en-US" sz="2800" spc="-1" strike="noStrike">
                <a:solidFill>
                  <a:srgbClr val="000000"/>
                </a:solidFill>
                <a:latin typeface="Gill Sans MT"/>
                <a:ea typeface="DejaVu Sans"/>
              </a:rPr>
              <a:t> (MSSPx Shift Register) – registar za pomeranje bita.</a:t>
            </a:r>
            <a:endParaRPr b="0" lang="en-US" sz="2800" spc="-1" strike="noStrike">
              <a:latin typeface="Arial"/>
            </a:endParaRPr>
          </a:p>
        </p:txBody>
      </p:sp>
    </p:spTree>
  </p:cSld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979640" y="134640"/>
            <a:ext cx="8227800" cy="777960"/>
          </a:xfrm>
          <a:prstGeom prst="rect">
            <a:avLst/>
          </a:prstGeom>
          <a:solidFill>
            <a:srgbClr val="ffffff"/>
          </a:solidFill>
          <a:ln cap="sq" w="38160">
            <a:solidFill>
              <a:srgbClr val="40404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74320" rIns="274320" tIns="182880" bIns="182880" anchor="ctr" anchorCtr="1">
            <a:noAutofit/>
          </a:bodyPr>
          <a:p>
            <a:pPr algn="ctr">
              <a:lnSpc>
                <a:spcPct val="90000"/>
              </a:lnSpc>
            </a:pPr>
            <a:r>
              <a:rPr b="1" lang="sr-Latn-RS" sz="3800" spc="180" strike="noStrike" cap="all">
                <a:solidFill>
                  <a:srgbClr val="262626"/>
                </a:solidFill>
                <a:latin typeface="Gill Sans MT"/>
                <a:ea typeface="DejaVu Sans"/>
              </a:rPr>
              <a:t>PIC18f87k22 sPI</a:t>
            </a:r>
            <a:endParaRPr b="0" lang="en-US" sz="38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4427640" y="1021320"/>
            <a:ext cx="3333600" cy="5790240"/>
          </a:xfrm>
          <a:prstGeom prst="rect">
            <a:avLst/>
          </a:prstGeom>
          <a:ln w="0">
            <a:noFill/>
          </a:ln>
        </p:spPr>
      </p:pic>
    </p:spTree>
  </p:cSld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4286</TotalTime>
  <Application>LibreOffice/7.0.3.1$Windows_X86_64 LibreOffice_project/d7547858d014d4cf69878db179d326fc3483e082</Application>
  <Words>520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2021-09-21T16:14:21Z</dcterms:created>
  <dc:creator>PC</dc:creator>
  <dc:description/>
  <dc:language>en-US</dc:language>
  <cp:lastModifiedBy/>
  <dcterms:modified xsi:type="dcterms:W3CDTF">2022-12-05T16:47:46Z</dcterms:modified>
  <cp:revision>59</cp:revision>
  <dc:subject/>
  <dc:title>Razvoj uređaja za detekciju pada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