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6" r:id="rId9"/>
    <p:sldId id="260" r:id="rId10"/>
    <p:sldId id="261" r:id="rId11"/>
    <p:sldId id="262" r:id="rId12"/>
    <p:sldId id="263" r:id="rId13"/>
    <p:sldId id="264" r:id="rId14"/>
    <p:sldId id="265" r:id="rId15"/>
  </p:sldIdLst>
  <p:sldSz cx="12188825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20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20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20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20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A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20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1.microchip.com/downloads/en/DeviceDoc/39960d.pdf#page=245" TargetMode="Externa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907560" y="2124360"/>
            <a:ext cx="10372680" cy="289944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Latn-RS" sz="6600" b="1" strike="noStrike" spc="188">
                <a:solidFill>
                  <a:srgbClr val="262626"/>
                </a:solidFill>
                <a:latin typeface="Gill Sans MT"/>
                <a:ea typeface="DejaVu Sans"/>
              </a:rPr>
              <a:t>CCP (</a:t>
            </a:r>
            <a:r>
              <a:rPr lang="sr-Latn-RS" sz="6600" b="1" i="1" strike="noStrike" spc="188">
                <a:solidFill>
                  <a:srgbClr val="262626"/>
                </a:solidFill>
                <a:latin typeface="Gill Sans MT"/>
                <a:ea typeface="DejaVu Sans"/>
              </a:rPr>
              <a:t>Capture Compare PWM)</a:t>
            </a:r>
            <a:r>
              <a:rPr lang="sr-Latn-RS" sz="6600" b="1" strike="noStrike" spc="188">
                <a:solidFill>
                  <a:srgbClr val="262626"/>
                </a:solidFill>
                <a:latin typeface="Gill Sans MT"/>
                <a:ea typeface="DejaVu Sans"/>
              </a:rPr>
              <a:t> modul</a:t>
            </a:r>
            <a:endParaRPr lang="en-US" sz="66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951840" y="457200"/>
            <a:ext cx="10513800" cy="126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sr-Latn-CS" sz="3600" b="0" strike="noStrike" spc="-1">
                <a:solidFill>
                  <a:srgbClr val="FFFFFF"/>
                </a:solidFill>
                <a:latin typeface="Gill Sans MT (Body)"/>
                <a:ea typeface="DejaVu Sans"/>
              </a:rPr>
              <a:t>-BIOMEDICINSKA INSTRUMENTACIJA-</a:t>
            </a:r>
            <a:endParaRPr lang="en-US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sr-Latn-CS" sz="3600" b="0" strike="noStrike" spc="-1">
                <a:solidFill>
                  <a:srgbClr val="FFFFFF"/>
                </a:solidFill>
                <a:latin typeface="Gill Sans MT (Body)"/>
                <a:ea typeface="DejaVu Sans"/>
              </a:rPr>
              <a:t>VEŽBE 6</a:t>
            </a: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244600" y="187920"/>
            <a:ext cx="7700040" cy="7167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PIC18f87k22 ComparE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174" name="Picture 173"/>
          <p:cNvPicPr/>
          <p:nvPr/>
        </p:nvPicPr>
        <p:blipFill>
          <a:blip r:embed="rId2"/>
          <a:stretch/>
        </p:blipFill>
        <p:spPr>
          <a:xfrm>
            <a:off x="514080" y="1626480"/>
            <a:ext cx="11160720" cy="4711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2441520" y="201240"/>
            <a:ext cx="7306200" cy="61344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PIC18f87k22 pwm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4A2B02-9CBC-F681-39A5-2C5AAE997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091" y="1173830"/>
            <a:ext cx="6020641" cy="54067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762572" y="267400"/>
            <a:ext cx="8663680" cy="67240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4000" b="1" strike="noStrike" cap="all" spc="188" dirty="0">
                <a:solidFill>
                  <a:srgbClr val="262626"/>
                </a:solidFill>
                <a:latin typeface="Gill Sans MT"/>
                <a:ea typeface="DejaVu Sans"/>
              </a:rPr>
              <a:t>CCP modul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31720" y="1859400"/>
            <a:ext cx="11447280" cy="344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A8554C-25A8-1B2B-B418-CA756853B78C}"/>
              </a:ext>
            </a:extLst>
          </p:cNvPr>
          <p:cNvSpPr txBox="1"/>
          <p:nvPr/>
        </p:nvSpPr>
        <p:spPr>
          <a:xfrm>
            <a:off x="933320" y="1502168"/>
            <a:ext cx="10090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r-Latn-RS" sz="2400" dirty="0">
                <a:latin typeface="Gill Sans MT" panose="020B0502020104020203" pitchFamily="34" charset="0"/>
              </a:rPr>
              <a:t>CCP (</a:t>
            </a:r>
            <a:r>
              <a:rPr lang="sr-Latn-RS" sz="2400" i="1" dirty="0">
                <a:latin typeface="Gill Sans MT" panose="020B0502020104020203" pitchFamily="34" charset="0"/>
              </a:rPr>
              <a:t>Capure Compare PWM</a:t>
            </a:r>
            <a:r>
              <a:rPr lang="sr-Latn-RS" sz="2400" dirty="0">
                <a:latin typeface="Gill Sans MT" panose="020B0502020104020203" pitchFamily="34" charset="0"/>
              </a:rPr>
              <a:t>) modul mikrokontrolera koristi se za merenje vremena i kontrolu različitih događaja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r-Latn-RS" sz="2400" dirty="0">
              <a:latin typeface="Gill Sans MT" panose="020B05020201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Gill Sans MT" panose="020B0502020104020203" pitchFamily="34" charset="0"/>
              </a:rPr>
              <a:t>CCP moduli </a:t>
            </a:r>
            <a:r>
              <a:rPr lang="en-US" sz="2400" dirty="0" err="1">
                <a:latin typeface="Gill Sans MT" panose="020B0502020104020203" pitchFamily="34" charset="0"/>
              </a:rPr>
              <a:t>mogu</a:t>
            </a:r>
            <a:r>
              <a:rPr lang="en-US" sz="2400" dirty="0">
                <a:latin typeface="Gill Sans MT" panose="020B0502020104020203" pitchFamily="34" charset="0"/>
              </a:rPr>
              <a:t> da </a:t>
            </a:r>
            <a:r>
              <a:rPr lang="en-US" sz="2400" dirty="0" err="1">
                <a:latin typeface="Gill Sans MT" panose="020B0502020104020203" pitchFamily="34" charset="0"/>
              </a:rPr>
              <a:t>rade</a:t>
            </a:r>
            <a:r>
              <a:rPr lang="en-US" sz="2400" dirty="0">
                <a:latin typeface="Gill Sans MT" panose="020B0502020104020203" pitchFamily="34" charset="0"/>
              </a:rPr>
              <a:t> u: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>
                <a:latin typeface="Gill Sans MT" panose="020B0502020104020203" pitchFamily="34" charset="0"/>
              </a:rPr>
              <a:t>Capture </a:t>
            </a:r>
            <a:r>
              <a:rPr lang="en-US" sz="2400" dirty="0" err="1">
                <a:latin typeface="Gill Sans MT" panose="020B0502020104020203" pitchFamily="34" charset="0"/>
              </a:rPr>
              <a:t>modu</a:t>
            </a:r>
            <a:r>
              <a:rPr lang="sr-Latn-RS" sz="2400" dirty="0">
                <a:latin typeface="Gill Sans MT" panose="020B0502020104020203" pitchFamily="34" charset="0"/>
              </a:rPr>
              <a:t> - daje uvid u vrednost u određenom tajmerskom registru kada se neki događaj desi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>
                <a:latin typeface="Gill Sans MT" panose="020B0502020104020203" pitchFamily="34" charset="0"/>
              </a:rPr>
              <a:t>Compare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modu</a:t>
            </a:r>
            <a:r>
              <a:rPr lang="sr-Latn-RS" sz="2400" dirty="0">
                <a:latin typeface="Gill Sans MT" panose="020B0502020104020203" pitchFamily="34" charset="0"/>
              </a:rPr>
              <a:t> – poređenje vrednosti u dva registra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b="1" dirty="0">
                <a:latin typeface="Gill Sans MT" panose="020B0502020104020203" pitchFamily="34" charset="0"/>
              </a:rPr>
              <a:t>PWM</a:t>
            </a:r>
            <a:r>
              <a:rPr lang="en-US" sz="2400" dirty="0">
                <a:latin typeface="Gill Sans MT" panose="020B0502020104020203" pitchFamily="34" charset="0"/>
              </a:rPr>
              <a:t> (Pulse Width Modulation) </a:t>
            </a:r>
            <a:r>
              <a:rPr lang="en-US" sz="2400" dirty="0" err="1">
                <a:latin typeface="Gill Sans MT" panose="020B0502020104020203" pitchFamily="34" charset="0"/>
              </a:rPr>
              <a:t>modu</a:t>
            </a:r>
            <a:r>
              <a:rPr lang="sr-Latn-RS" sz="2400" dirty="0">
                <a:latin typeface="Gill Sans MT" panose="020B0502020104020203" pitchFamily="34" charset="0"/>
              </a:rPr>
              <a:t> – generisanje signala različitih frekvencija i faktora ispune</a:t>
            </a:r>
          </a:p>
          <a:p>
            <a:pPr lvl="1"/>
            <a:endParaRPr lang="sr-Latn-RS" sz="2400" dirty="0">
              <a:latin typeface="Gill Sans MT" panose="020B0502020104020203" pitchFamily="34" charset="0"/>
            </a:endParaRPr>
          </a:p>
          <a:p>
            <a:endParaRPr lang="en-US" sz="2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2743200" y="134640"/>
            <a:ext cx="6702840" cy="77040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CApture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157" name="Picture 156"/>
          <p:cNvPicPr/>
          <p:nvPr/>
        </p:nvPicPr>
        <p:blipFill>
          <a:blip r:embed="rId2"/>
          <a:stretch/>
        </p:blipFill>
        <p:spPr>
          <a:xfrm>
            <a:off x="1677738" y="1540934"/>
            <a:ext cx="8833347" cy="46518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2244600" y="197640"/>
            <a:ext cx="7700040" cy="7167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Compare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159" name="Picture 158"/>
          <p:cNvPicPr/>
          <p:nvPr/>
        </p:nvPicPr>
        <p:blipFill>
          <a:blip r:embed="rId2"/>
          <a:stretch/>
        </p:blipFill>
        <p:spPr>
          <a:xfrm>
            <a:off x="1812885" y="1684867"/>
            <a:ext cx="8563053" cy="4340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A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2751840" y="210600"/>
            <a:ext cx="6685200" cy="61344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pwm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2" name="Content Placeholder 12">
            <a:extLst>
              <a:ext uri="{FF2B5EF4-FFF2-40B4-BE49-F238E27FC236}">
                <a16:creationId xmlns:a16="http://schemas.microsoft.com/office/drawing/2014/main" id="{100DF0F7-FACE-DECB-9D36-A0B9EC877039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5822678" y="1019283"/>
            <a:ext cx="5949367" cy="2974684"/>
          </a:xfrm>
          <a:prstGeom prst="rect">
            <a:avLst/>
          </a:prstGeom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12831450-C635-F554-AF61-680F50AE1A22}"/>
              </a:ext>
            </a:extLst>
          </p:cNvPr>
          <p:cNvSpPr txBox="1"/>
          <p:nvPr/>
        </p:nvSpPr>
        <p:spPr bwMode="auto">
          <a:xfrm>
            <a:off x="6679646" y="4151722"/>
            <a:ext cx="2219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Latn-RS" sz="2400" dirty="0">
                <a:latin typeface="Gill Sans MT" panose="020B0502020104020203" pitchFamily="34" charset="0"/>
              </a:rPr>
              <a:t>Srednja vrednost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27977-CA07-0FFF-0146-1CAB724E0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016" y="4151722"/>
            <a:ext cx="3505380" cy="2495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B4FA2D-F6B4-7E81-B664-584FA4B72FAB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465429" y="1976876"/>
            <a:ext cx="4910904" cy="3501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913577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A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2751840" y="210600"/>
            <a:ext cx="6685200" cy="61344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pwm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17304A-19A6-2677-5611-B9B57CF06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8264" y="1094473"/>
            <a:ext cx="7347095" cy="30062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PIC16F877A PWM - Tutorials">
            <a:extLst>
              <a:ext uri="{FF2B5EF4-FFF2-40B4-BE49-F238E27FC236}">
                <a16:creationId xmlns:a16="http://schemas.microsoft.com/office/drawing/2014/main" id="{7DFE88F3-C340-FBCC-2AFE-B8B0A623F3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t="8614" r="7297" b="27349"/>
          <a:stretch/>
        </p:blipFill>
        <p:spPr bwMode="auto">
          <a:xfrm>
            <a:off x="5888144" y="4260386"/>
            <a:ext cx="5526401" cy="2387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A2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950927" y="258300"/>
            <a:ext cx="8286970" cy="66420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4000" b="1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Arial"/>
              </a:rPr>
              <a:t>POVEZIVANJE POTROŠAČA</a:t>
            </a:r>
            <a:endParaRPr lang="en-US" sz="4000" b="1" strike="noStrike" spc="-1" dirty="0">
              <a:latin typeface="Gill Sans MT" panose="020B0502020104020203" pitchFamily="34" charset="0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836792" y="1264181"/>
            <a:ext cx="10515240" cy="16182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2400" b="0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Arial"/>
              </a:rPr>
              <a:t>Zamajna (Flyback) dioda</a:t>
            </a:r>
            <a:br>
              <a:rPr sz="2400" dirty="0">
                <a:latin typeface="Gill Sans MT" panose="020B0502020104020203" pitchFamily="34" charset="0"/>
              </a:rPr>
            </a:br>
            <a:r>
              <a:rPr lang="sr-Latn-RS" sz="2400" b="1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Arial"/>
              </a:rPr>
              <a:t>Prilikom naglog isključenja </a:t>
            </a:r>
            <a:br>
              <a:rPr sz="2400" dirty="0">
                <a:latin typeface="Gill Sans MT" panose="020B0502020104020203" pitchFamily="34" charset="0"/>
              </a:rPr>
            </a:br>
            <a:r>
              <a:rPr lang="sr-Latn-RS" sz="2400" b="1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Arial"/>
              </a:rPr>
              <a:t>prekidača javlja se pik</a:t>
            </a:r>
            <a:br>
              <a:rPr sz="2400" dirty="0">
                <a:latin typeface="Gill Sans MT" panose="020B0502020104020203" pitchFamily="34" charset="0"/>
              </a:rPr>
            </a:br>
            <a:r>
              <a:rPr lang="sr-Latn-RS" sz="2400" b="1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Arial"/>
              </a:rPr>
              <a:t>invertovanog napona!</a:t>
            </a:r>
            <a:endParaRPr lang="en-US" sz="2400" b="0" strike="noStrike" spc="-1" dirty="0">
              <a:latin typeface="Gill Sans MT" panose="020B0502020104020203" pitchFamily="34" charset="0"/>
            </a:endParaRPr>
          </a:p>
        </p:txBody>
      </p:sp>
      <p:pic>
        <p:nvPicPr>
          <p:cNvPr id="166" name="Picture 3"/>
          <p:cNvPicPr/>
          <p:nvPr/>
        </p:nvPicPr>
        <p:blipFill rotWithShape="1">
          <a:blip r:embed="rId2"/>
          <a:srcRect l="8355" r="5541"/>
          <a:stretch/>
        </p:blipFill>
        <p:spPr>
          <a:xfrm>
            <a:off x="5678049" y="1130142"/>
            <a:ext cx="5585923" cy="5451480"/>
          </a:xfrm>
          <a:prstGeom prst="rect">
            <a:avLst/>
          </a:prstGeom>
          <a:ln w="0">
            <a:noFill/>
          </a:ln>
        </p:spPr>
      </p:pic>
      <p:pic>
        <p:nvPicPr>
          <p:cNvPr id="167" name="Picture 5"/>
          <p:cNvPicPr/>
          <p:nvPr/>
        </p:nvPicPr>
        <p:blipFill>
          <a:blip r:embed="rId3"/>
          <a:stretch/>
        </p:blipFill>
        <p:spPr>
          <a:xfrm>
            <a:off x="1196542" y="2797462"/>
            <a:ext cx="3099960" cy="853200"/>
          </a:xfrm>
          <a:prstGeom prst="rect">
            <a:avLst/>
          </a:prstGeom>
          <a:ln w="0">
            <a:noFill/>
          </a:ln>
        </p:spPr>
      </p:pic>
      <p:pic>
        <p:nvPicPr>
          <p:cNvPr id="168" name="Picture 7"/>
          <p:cNvPicPr/>
          <p:nvPr/>
        </p:nvPicPr>
        <p:blipFill>
          <a:blip r:embed="rId4"/>
          <a:stretch/>
        </p:blipFill>
        <p:spPr>
          <a:xfrm>
            <a:off x="924853" y="3786263"/>
            <a:ext cx="3643337" cy="2795359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601000" y="340200"/>
            <a:ext cx="6986520" cy="70956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4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TMR0</a:t>
            </a:r>
            <a:endParaRPr lang="en-US" sz="34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837412" y="241683"/>
            <a:ext cx="8514000" cy="129960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 dirty="0">
                <a:solidFill>
                  <a:srgbClr val="262626"/>
                </a:solidFill>
                <a:latin typeface="Gill Sans MT"/>
                <a:ea typeface="DejaVu Sans"/>
                <a:hlinkClick r:id="rId2"/>
              </a:rPr>
              <a:t>CCP modul Pic18f87k22 mikrokontrolera</a:t>
            </a:r>
            <a:endParaRPr lang="en-US" sz="38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489299-5EF1-6339-9C0C-104FDB3C15C9}"/>
              </a:ext>
            </a:extLst>
          </p:cNvPr>
          <p:cNvSpPr txBox="1"/>
          <p:nvPr/>
        </p:nvSpPr>
        <p:spPr>
          <a:xfrm>
            <a:off x="555981" y="1993485"/>
            <a:ext cx="110765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Gill Sans MT" panose="020B0502020104020203" pitchFamily="34" charset="0"/>
              </a:rPr>
              <a:t>PIC18F87K22 </a:t>
            </a:r>
            <a:r>
              <a:rPr lang="en-US" sz="2400" dirty="0" err="1">
                <a:latin typeface="Gill Sans MT" panose="020B0502020104020203" pitchFamily="34" charset="0"/>
              </a:rPr>
              <a:t>mikrokontroler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sadr</a:t>
            </a:r>
            <a:r>
              <a:rPr lang="sr-Latn-RS" sz="2400" dirty="0">
                <a:latin typeface="Gill Sans MT" panose="020B0502020104020203" pitchFamily="34" charset="0"/>
              </a:rPr>
              <a:t>ži sedam CCP i tri ECCP (Enhanced CCP) modula</a:t>
            </a:r>
          </a:p>
          <a:p>
            <a:endParaRPr lang="sr-Latn-RS" sz="2400" dirty="0"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latin typeface="Gill Sans MT" panose="020B0502020104020203" pitchFamily="34" charset="0"/>
              </a:rPr>
              <a:t>Registri namenjeni za rad sa CCP i ECCP modulima: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latin typeface="Gill Sans MT" panose="020B0502020104020203" pitchFamily="34" charset="0"/>
              </a:rPr>
              <a:t>CCPxCON</a:t>
            </a:r>
            <a:r>
              <a:rPr lang="sr-Latn-RS" sz="2400" dirty="0">
                <a:latin typeface="Gill Sans MT" panose="020B0502020104020203" pitchFamily="34" charset="0"/>
              </a:rPr>
              <a:t> – CCPx Control Register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latin typeface="Gill Sans MT" panose="020B0502020104020203" pitchFamily="34" charset="0"/>
              </a:rPr>
              <a:t>CCPTMRS0, CCPTMRS1, CCPTMRS2 </a:t>
            </a:r>
            <a:r>
              <a:rPr lang="sr-Latn-RS" sz="2400" dirty="0">
                <a:latin typeface="Gill Sans MT" panose="020B0502020104020203" pitchFamily="34" charset="0"/>
              </a:rPr>
              <a:t>– CCP Timer Select Register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latin typeface="Gill Sans MT" panose="020B0502020104020203" pitchFamily="34" charset="0"/>
              </a:rPr>
              <a:t>CCPRxL</a:t>
            </a:r>
            <a:r>
              <a:rPr lang="sr-Latn-RS" sz="2400" dirty="0">
                <a:latin typeface="Gill Sans MT" panose="020B0502020104020203" pitchFamily="34" charset="0"/>
              </a:rPr>
              <a:t> – CCP Period Low Byte Register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Latn-RS" sz="2400" b="1" dirty="0">
                <a:latin typeface="Gill Sans MT" panose="020B0502020104020203" pitchFamily="34" charset="0"/>
              </a:rPr>
              <a:t>CCPRxH</a:t>
            </a:r>
            <a:r>
              <a:rPr lang="sr-Latn-RS" sz="2400" dirty="0">
                <a:latin typeface="Gill Sans MT" panose="020B0502020104020203" pitchFamily="34" charset="0"/>
              </a:rPr>
              <a:t> – CCP Period High Byte Register</a:t>
            </a:r>
          </a:p>
          <a:p>
            <a:endParaRPr lang="sr-Latn-RS" sz="2400" dirty="0">
              <a:latin typeface="Gill Sans MT" panose="020B05020201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sr-Latn-RS" sz="2400" dirty="0">
              <a:latin typeface="Gill Sans MT" panose="020B05020201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sr-Latn-RS" sz="2400" dirty="0">
              <a:latin typeface="Gill Sans MT" panose="020B05020201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sr-Latn-RS" sz="2400" dirty="0">
              <a:latin typeface="Gill Sans MT" panose="020B05020201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979640" y="134640"/>
            <a:ext cx="8229600" cy="7797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74320" tIns="182880" rIns="274320" bIns="182880"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sr-Latn-RS" sz="3800" b="1" strike="noStrike" cap="all" spc="188">
                <a:solidFill>
                  <a:srgbClr val="262626"/>
                </a:solidFill>
                <a:latin typeface="Gill Sans MT"/>
                <a:ea typeface="DejaVu Sans"/>
              </a:rPr>
              <a:t>PIC18f87k22 CApture</a:t>
            </a:r>
            <a:endParaRPr lang="en-US" sz="3800" b="0" strike="noStrike" spc="-1">
              <a:latin typeface="Arial"/>
            </a:endParaRPr>
          </a:p>
        </p:txBody>
      </p:sp>
      <p:pic>
        <p:nvPicPr>
          <p:cNvPr id="172" name="Picture 171"/>
          <p:cNvPicPr/>
          <p:nvPr/>
        </p:nvPicPr>
        <p:blipFill>
          <a:blip r:embed="rId2"/>
          <a:stretch/>
        </p:blipFill>
        <p:spPr>
          <a:xfrm>
            <a:off x="218160" y="1891440"/>
            <a:ext cx="11752560" cy="3657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4164</TotalTime>
  <Words>167</Words>
  <Application>Microsoft Office PowerPoint</Application>
  <PresentationFormat>Custom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Gill Sans MT</vt:lpstr>
      <vt:lpstr>Gill Sans MT (Body)</vt:lpstr>
      <vt:lpstr>Symbol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uređaja za detekciju pada</dc:title>
  <dc:subject/>
  <dc:creator>PC</dc:creator>
  <dc:description/>
  <cp:lastModifiedBy>PC</cp:lastModifiedBy>
  <cp:revision>45</cp:revision>
  <dcterms:created xsi:type="dcterms:W3CDTF">2021-09-21T16:14:21Z</dcterms:created>
  <dcterms:modified xsi:type="dcterms:W3CDTF">2022-11-21T22:02:15Z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