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88825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baf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6a2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907560" y="2124360"/>
            <a:ext cx="10372320" cy="2899080"/>
          </a:xfrm>
          <a:prstGeom prst="rect">
            <a:avLst/>
          </a:prstGeom>
          <a:solidFill>
            <a:srgbClr val="ffffff"/>
          </a:solidFill>
          <a:ln cap="sq" w="3816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74320" rIns="274320" tIns="182880" bIns="182880" anchor="ctr" anchorCtr="1">
            <a:normAutofit fontScale="70000"/>
          </a:bodyPr>
          <a:p>
            <a:pPr algn="ctr">
              <a:lnSpc>
                <a:spcPct val="90000"/>
              </a:lnSpc>
            </a:pPr>
            <a:r>
              <a:rPr b="1" lang="sr-Latn-RS" sz="6600" spc="185" strike="noStrike">
                <a:solidFill>
                  <a:srgbClr val="262626"/>
                </a:solidFill>
                <a:latin typeface="Gill Sans MT"/>
                <a:ea typeface="DejaVu Sans"/>
              </a:rPr>
              <a:t>A/D </a:t>
            </a:r>
            <a:r>
              <a:rPr b="1" lang="en-US" sz="6600" spc="185" strike="noStrike">
                <a:solidFill>
                  <a:srgbClr val="262626"/>
                </a:solidFill>
                <a:latin typeface="Gill Sans MT"/>
                <a:ea typeface="DejaVu Sans"/>
              </a:rPr>
              <a:t>(Analogno/Digitalna) </a:t>
            </a:r>
            <a:r>
              <a:rPr b="1" lang="sr-Latn-RS" sz="6600" spc="185" strike="noStrike">
                <a:solidFill>
                  <a:srgbClr val="262626"/>
                </a:solidFill>
                <a:latin typeface="Gill Sans MT"/>
                <a:ea typeface="DejaVu Sans"/>
              </a:rPr>
              <a:t>KONVERZIJA</a:t>
            </a:r>
            <a:endParaRPr b="0" lang="en-US" sz="6600" spc="-1" strike="noStrike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951840" y="457200"/>
            <a:ext cx="10513440" cy="12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sr-Latn-CS" sz="3600" spc="-1" strike="noStrike">
                <a:solidFill>
                  <a:srgbClr val="ffffff"/>
                </a:solidFill>
                <a:latin typeface="Gill Sans MT (Body)"/>
                <a:ea typeface="DejaVu Sans"/>
              </a:rPr>
              <a:t>-BIOMEDICINSKA INSTRUMENTACIJA-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sr-Latn-CS" sz="3600" spc="-1" strike="noStrike">
                <a:solidFill>
                  <a:srgbClr val="ffffff"/>
                </a:solidFill>
                <a:latin typeface="Gill Sans MT (Body)"/>
                <a:ea typeface="DejaVu Sans"/>
              </a:rPr>
              <a:t>VEŽBE 4</a:t>
            </a:r>
            <a:endParaRPr b="0" lang="en-US" sz="36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6a2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2659680" y="381600"/>
            <a:ext cx="6868080" cy="862200"/>
          </a:xfrm>
          <a:prstGeom prst="rect">
            <a:avLst/>
          </a:prstGeom>
          <a:solidFill>
            <a:srgbClr val="ffffff"/>
          </a:solidFill>
          <a:ln cap="sq" w="3810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74320" rIns="274320" tIns="182880" bIns="182880" anchor="ctr" anchorCtr="1">
            <a:noAutofit/>
          </a:bodyPr>
          <a:p>
            <a:pPr algn="ctr">
              <a:lnSpc>
                <a:spcPct val="90000"/>
              </a:lnSpc>
            </a:pPr>
            <a:r>
              <a:rPr b="1" lang="en-US" sz="3600" spc="185" strike="noStrike" cap="all">
                <a:solidFill>
                  <a:srgbClr val="262626"/>
                </a:solidFill>
                <a:latin typeface="Gill Sans MT"/>
                <a:ea typeface="DejaVu Sans"/>
              </a:rPr>
              <a:t>SAR REGISTAR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426600" y="1925280"/>
            <a:ext cx="2954880" cy="455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2" name="Picture 222" descr=""/>
          <p:cNvPicPr/>
          <p:nvPr/>
        </p:nvPicPr>
        <p:blipFill>
          <a:blip r:embed="rId1"/>
          <a:stretch/>
        </p:blipFill>
        <p:spPr>
          <a:xfrm>
            <a:off x="2064960" y="1746000"/>
            <a:ext cx="8057880" cy="433728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baf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552960" y="183960"/>
            <a:ext cx="5541840" cy="914760"/>
          </a:xfrm>
          <a:prstGeom prst="rect">
            <a:avLst/>
          </a:prstGeom>
          <a:solidFill>
            <a:srgbClr val="ffffff"/>
          </a:solidFill>
          <a:ln cap="sq" w="3816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74320" rIns="274320" tIns="182880" bIns="182880" anchor="ctr" anchorCtr="1">
            <a:noAutofit/>
          </a:bodyPr>
          <a:p>
            <a:pPr algn="ctr">
              <a:lnSpc>
                <a:spcPct val="90000"/>
              </a:lnSpc>
            </a:pPr>
            <a:r>
              <a:rPr b="1" lang="sr-Latn-RS" sz="3200" spc="185" strike="noStrike" cap="all">
                <a:solidFill>
                  <a:srgbClr val="262626"/>
                </a:solidFill>
                <a:latin typeface="Gill Sans MT"/>
                <a:ea typeface="DejaVu Sans"/>
              </a:rPr>
              <a:t>Pic18f87k22 adc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94" name="Picture 224" descr=""/>
          <p:cNvPicPr/>
          <p:nvPr/>
        </p:nvPicPr>
        <p:blipFill>
          <a:blip r:embed="rId1"/>
          <a:stretch/>
        </p:blipFill>
        <p:spPr>
          <a:xfrm>
            <a:off x="6783480" y="73080"/>
            <a:ext cx="5104440" cy="671076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800" dir="2700000" dist="37674" rotWithShape="0">
              <a:srgbClr val="000000">
                <a:alpha val="43000"/>
              </a:srgbClr>
            </a:outerShdw>
          </a:effectLst>
        </p:spPr>
      </p:pic>
      <p:sp>
        <p:nvSpPr>
          <p:cNvPr id="195" name="CustomShape 2"/>
          <p:cNvSpPr/>
          <p:nvPr/>
        </p:nvSpPr>
        <p:spPr>
          <a:xfrm>
            <a:off x="470880" y="1317960"/>
            <a:ext cx="6311520" cy="521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sr-Latn-R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12-bitni A/D konvertor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sr-Latn-R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24 analogna ulaza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en-U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Registri zadu</a:t>
            </a:r>
            <a:r>
              <a:rPr b="0" lang="sr-Latn-R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ženi za ADC modul:</a:t>
            </a:r>
            <a:endParaRPr b="0" lang="en-US" sz="2400" spc="-1" strike="noStrike">
              <a:latin typeface="Arial"/>
            </a:endParaRPr>
          </a:p>
          <a:p>
            <a:pPr lvl="1" marL="800280" indent="-342000">
              <a:lnSpc>
                <a:spcPct val="100000"/>
              </a:lnSpc>
              <a:buClr>
                <a:srgbClr val="000000"/>
              </a:buClr>
              <a:buFont typeface="Arial"/>
              <a:buAutoNum type="alphaLcParenR"/>
            </a:pPr>
            <a:r>
              <a:rPr b="1" lang="sr-Latn-R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ADCON0, ADCON1, ADCON2 </a:t>
            </a:r>
            <a:r>
              <a:rPr b="0" lang="sr-Latn-R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– A/D Control Registers</a:t>
            </a:r>
            <a:endParaRPr b="0" lang="en-US" sz="2400" spc="-1" strike="noStrike">
              <a:latin typeface="Arial"/>
            </a:endParaRPr>
          </a:p>
          <a:p>
            <a:pPr lvl="1" marL="800280" indent="-342000">
              <a:lnSpc>
                <a:spcPct val="100000"/>
              </a:lnSpc>
              <a:buClr>
                <a:srgbClr val="000000"/>
              </a:buClr>
              <a:buFont typeface="Arial"/>
              <a:buAutoNum type="alphaLcParenR"/>
            </a:pPr>
            <a:r>
              <a:rPr b="1" lang="sr-Latn-R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ANCON0, ANCON1, ANCON2 </a:t>
            </a:r>
            <a:r>
              <a:rPr b="0" lang="sr-Latn-R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– A/D Port Configuration Registers</a:t>
            </a:r>
            <a:endParaRPr b="0" lang="en-US" sz="2400" spc="-1" strike="noStrike">
              <a:latin typeface="Arial"/>
            </a:endParaRPr>
          </a:p>
          <a:p>
            <a:pPr lvl="1" marL="800280" indent="-342000">
              <a:lnSpc>
                <a:spcPct val="100000"/>
              </a:lnSpc>
              <a:buClr>
                <a:srgbClr val="000000"/>
              </a:buClr>
              <a:buFont typeface="Arial"/>
              <a:buAutoNum type="alphaLcParenR"/>
            </a:pPr>
            <a:r>
              <a:rPr b="1" lang="sr-Latn-R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ADRESH</a:t>
            </a:r>
            <a:r>
              <a:rPr b="0" lang="sr-Latn-R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 – gornji bajt rezultata A/D konverzije</a:t>
            </a:r>
            <a:endParaRPr b="0" lang="en-US" sz="2400" spc="-1" strike="noStrike">
              <a:latin typeface="Arial"/>
            </a:endParaRPr>
          </a:p>
          <a:p>
            <a:pPr lvl="1" marL="800280" indent="-342000">
              <a:lnSpc>
                <a:spcPct val="100000"/>
              </a:lnSpc>
              <a:buClr>
                <a:srgbClr val="000000"/>
              </a:buClr>
              <a:buFont typeface="Arial"/>
              <a:buAutoNum type="alphaLcParenR"/>
            </a:pPr>
            <a:r>
              <a:rPr b="1" lang="sr-Latn-R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ADRESL</a:t>
            </a:r>
            <a:r>
              <a:rPr b="0" lang="sr-Latn-R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 – donji bajt rezultata A/D konverzije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2458800" y="206640"/>
            <a:ext cx="7270200" cy="852840"/>
          </a:xfrm>
          <a:prstGeom prst="rect">
            <a:avLst/>
          </a:prstGeom>
          <a:solidFill>
            <a:srgbClr val="ffffff"/>
          </a:solidFill>
          <a:ln cap="sq" w="3816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74320" rIns="274320" tIns="182880" bIns="182880" anchor="ctr" anchorCtr="1">
            <a:noAutofit/>
          </a:bodyPr>
          <a:p>
            <a:pPr algn="ctr">
              <a:lnSpc>
                <a:spcPct val="90000"/>
              </a:lnSpc>
            </a:pPr>
            <a:r>
              <a:rPr b="1" lang="sr-Latn-RS" sz="3800" spc="185" strike="noStrike" cap="all">
                <a:solidFill>
                  <a:srgbClr val="262626"/>
                </a:solidFill>
                <a:latin typeface="Gill Sans MT"/>
                <a:ea typeface="DejaVu Sans"/>
              </a:rPr>
              <a:t>Pic18f87k22 adc</a:t>
            </a:r>
            <a:endParaRPr b="0" lang="en-US" sz="3800" spc="-1" strike="noStrike">
              <a:latin typeface="Arial"/>
            </a:endParaRPr>
          </a:p>
        </p:txBody>
      </p:sp>
      <p:pic>
        <p:nvPicPr>
          <p:cNvPr id="197" name="Picture 226" descr=""/>
          <p:cNvPicPr/>
          <p:nvPr/>
        </p:nvPicPr>
        <p:blipFill>
          <a:blip r:embed="rId1"/>
          <a:stretch/>
        </p:blipFill>
        <p:spPr>
          <a:xfrm>
            <a:off x="601560" y="3429000"/>
            <a:ext cx="4413600" cy="126900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227" descr=""/>
          <p:cNvPicPr/>
          <p:nvPr/>
        </p:nvPicPr>
        <p:blipFill>
          <a:blip r:embed="rId2"/>
          <a:stretch/>
        </p:blipFill>
        <p:spPr>
          <a:xfrm>
            <a:off x="7172640" y="3429000"/>
            <a:ext cx="4305960" cy="2081880"/>
          </a:xfrm>
          <a:prstGeom prst="rect">
            <a:avLst/>
          </a:prstGeom>
          <a:ln w="0">
            <a:noFill/>
          </a:ln>
        </p:spPr>
      </p:pic>
      <p:sp>
        <p:nvSpPr>
          <p:cNvPr id="199" name="CustomShape 2"/>
          <p:cNvSpPr/>
          <p:nvPr/>
        </p:nvSpPr>
        <p:spPr>
          <a:xfrm>
            <a:off x="835200" y="1951200"/>
            <a:ext cx="395172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sr-Latn-R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Dva moda merenja: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AutoNum type="arabicParenR"/>
            </a:pPr>
            <a:r>
              <a:rPr b="0" lang="sr-Latn-R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Diferencijalno merenje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7400880" y="2135880"/>
            <a:ext cx="395172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AutoNum type="arabicParenR" startAt="2"/>
            </a:pPr>
            <a:r>
              <a:rPr b="0" lang="sr-Latn-R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Jednokanalno merenje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907920" y="180720"/>
            <a:ext cx="10371600" cy="846000"/>
          </a:xfrm>
          <a:prstGeom prst="rect">
            <a:avLst/>
          </a:prstGeom>
          <a:solidFill>
            <a:srgbClr val="ffffff"/>
          </a:solidFill>
          <a:ln cap="sq" w="3816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74320" rIns="274320" tIns="182880" bIns="182880" anchor="ctr" anchorCtr="1">
            <a:normAutofit fontScale="68000"/>
          </a:bodyPr>
          <a:p>
            <a:pPr algn="ctr">
              <a:lnSpc>
                <a:spcPct val="90000"/>
              </a:lnSpc>
            </a:pPr>
            <a:r>
              <a:rPr b="1" lang="sr-Latn-RS" sz="3800" spc="185" strike="noStrike" cap="all">
                <a:solidFill>
                  <a:srgbClr val="262626"/>
                </a:solidFill>
                <a:latin typeface="Gill Sans MT"/>
                <a:ea typeface="DejaVu Sans"/>
              </a:rPr>
              <a:t>A/D KONVER</a:t>
            </a:r>
            <a:r>
              <a:rPr b="1" lang="en-US" sz="3800" spc="185" strike="noStrike" cap="all">
                <a:solidFill>
                  <a:srgbClr val="262626"/>
                </a:solidFill>
                <a:latin typeface="Gill Sans MT"/>
                <a:ea typeface="DejaVu Sans"/>
              </a:rPr>
              <a:t>zija</a:t>
            </a:r>
            <a:r>
              <a:rPr b="0" lang="sr-Latn-RS" sz="3800" spc="185" strike="noStrike" cap="all">
                <a:solidFill>
                  <a:srgbClr val="262626"/>
                </a:solidFill>
                <a:latin typeface="Gill Sans MT"/>
                <a:ea typeface="DejaVu Sans"/>
              </a:rPr>
              <a:t> </a:t>
            </a:r>
            <a:endParaRPr b="0" lang="en-US" sz="3800" spc="-1" strike="noStrike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531720" y="1859400"/>
            <a:ext cx="11446920" cy="344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6" name="Picture 209" descr=""/>
          <p:cNvPicPr/>
          <p:nvPr/>
        </p:nvPicPr>
        <p:blipFill>
          <a:blip r:embed="rId1"/>
          <a:srcRect l="6334" t="0" r="3054" b="0"/>
          <a:stretch/>
        </p:blipFill>
        <p:spPr>
          <a:xfrm>
            <a:off x="3167280" y="2039040"/>
            <a:ext cx="8811360" cy="412164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800" dir="2700000" dist="37674" rotWithShape="0">
              <a:srgbClr val="000000">
                <a:alpha val="43000"/>
              </a:srgbClr>
            </a:outerShdw>
          </a:effectLst>
        </p:spPr>
      </p:pic>
      <p:sp>
        <p:nvSpPr>
          <p:cNvPr id="157" name="CustomShape 3"/>
          <p:cNvSpPr/>
          <p:nvPr/>
        </p:nvSpPr>
        <p:spPr>
          <a:xfrm>
            <a:off x="182160" y="1330560"/>
            <a:ext cx="590472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en-U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Tri koraka analogno/digitalne konverzije:</a:t>
            </a:r>
            <a:endParaRPr b="0" lang="en-US" sz="2400" spc="-1" strike="noStrike">
              <a:latin typeface="Arial"/>
            </a:endParaRPr>
          </a:p>
          <a:p>
            <a:pPr lvl="1" marL="800280" indent="-34200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Odabiranje</a:t>
            </a:r>
            <a:endParaRPr b="0" lang="en-US" sz="2400" spc="-1" strike="noStrike">
              <a:latin typeface="Arial"/>
            </a:endParaRPr>
          </a:p>
          <a:p>
            <a:pPr lvl="1" marL="800280" indent="-34200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Kvantizacija</a:t>
            </a:r>
            <a:endParaRPr b="0" lang="en-US" sz="2400" spc="-1" strike="noStrike">
              <a:latin typeface="Arial"/>
            </a:endParaRPr>
          </a:p>
          <a:p>
            <a:pPr lvl="1" marL="800280" indent="-34200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Kodovanje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58" name="CustomShape 4"/>
          <p:cNvSpPr/>
          <p:nvPr/>
        </p:nvSpPr>
        <p:spPr>
          <a:xfrm>
            <a:off x="404640" y="3429000"/>
            <a:ext cx="285588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en-U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Rezultat – signal diskretizovan po vremenu i amplitudi</a:t>
            </a:r>
            <a:endParaRPr b="0" lang="en-US" sz="24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211" descr=""/>
          <p:cNvPicPr/>
          <p:nvPr/>
        </p:nvPicPr>
        <p:blipFill>
          <a:blip r:embed="rId1"/>
          <a:srcRect l="5951" t="3160" r="13446" b="0"/>
          <a:stretch/>
        </p:blipFill>
        <p:spPr>
          <a:xfrm>
            <a:off x="6762600" y="119880"/>
            <a:ext cx="4847760" cy="663984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800" dir="2700000" dist="37674" rotWithShape="0">
              <a:srgbClr val="000000">
                <a:alpha val="43000"/>
              </a:srgbClr>
            </a:outerShdw>
          </a:effectLst>
        </p:spPr>
      </p:pic>
      <p:sp>
        <p:nvSpPr>
          <p:cNvPr id="160" name="CustomShape 1"/>
          <p:cNvSpPr/>
          <p:nvPr/>
        </p:nvSpPr>
        <p:spPr>
          <a:xfrm>
            <a:off x="442440" y="3054600"/>
            <a:ext cx="6427440" cy="374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620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sr-Latn-R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Što više odbiraka – bolja reprezentacija analognog signala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28620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en-U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Teorema o odabiranju</a:t>
            </a:r>
            <a:endParaRPr b="0" lang="en-US" sz="2400" spc="-1" strike="noStrike"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b="0" i="1" lang="sr-Latn-R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Nikvistov kriterijum: </a:t>
            </a:r>
            <a:r>
              <a:rPr b="1" lang="sr-Latn-R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fo ≥ 2f</a:t>
            </a:r>
            <a:endParaRPr b="0" lang="en-US" sz="2400" spc="-1" strike="noStrike">
              <a:latin typeface="Arial"/>
            </a:endParaRPr>
          </a:p>
          <a:p>
            <a:pPr marL="457560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28620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sr-Latn-R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U realnosti</a:t>
            </a:r>
            <a:r>
              <a:rPr b="0" lang="en-U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 preporuka je</a:t>
            </a:r>
            <a:r>
              <a:rPr b="0" lang="sr-Latn-R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:</a:t>
            </a:r>
            <a:r>
              <a:rPr b="0" lang="en-U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b="1" lang="sr-Latn-R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fo ≥ 5f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28620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en-U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Problem </a:t>
            </a:r>
            <a:r>
              <a:rPr b="1" lang="en-U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aliasinga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436680" y="119880"/>
            <a:ext cx="5953680" cy="771840"/>
          </a:xfrm>
          <a:prstGeom prst="rect">
            <a:avLst/>
          </a:prstGeom>
          <a:solidFill>
            <a:srgbClr val="ffffff"/>
          </a:solidFill>
          <a:ln cap="sq" w="3816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74320" rIns="274320" tIns="182880" bIns="182880" anchor="ctr" anchorCtr="1">
            <a:normAutofit fontScale="52000"/>
          </a:bodyPr>
          <a:p>
            <a:pPr algn="ctr">
              <a:lnSpc>
                <a:spcPct val="90000"/>
              </a:lnSpc>
            </a:pPr>
            <a:r>
              <a:rPr b="1" lang="en-US" sz="3800" spc="185" strike="noStrike" cap="all">
                <a:solidFill>
                  <a:srgbClr val="262626"/>
                </a:solidFill>
                <a:latin typeface="Gill Sans MT"/>
                <a:ea typeface="DejaVu Sans"/>
              </a:rPr>
              <a:t>Odabiranje</a:t>
            </a:r>
            <a:endParaRPr b="0" lang="en-US" sz="3800" spc="-1" strike="noStrike">
              <a:latin typeface="Arial"/>
            </a:endParaRPr>
          </a:p>
        </p:txBody>
      </p:sp>
      <p:pic>
        <p:nvPicPr>
          <p:cNvPr id="162" name="Picture 3" descr=""/>
          <p:cNvPicPr/>
          <p:nvPr/>
        </p:nvPicPr>
        <p:blipFill>
          <a:blip r:embed="rId2"/>
          <a:srcRect l="6334" t="52999" r="66845" b="2665"/>
          <a:stretch/>
        </p:blipFill>
        <p:spPr>
          <a:xfrm>
            <a:off x="2108520" y="1050840"/>
            <a:ext cx="2610000" cy="182772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800" dir="2700000" dist="37674" rotWithShape="0">
              <a:srgbClr val="000000">
                <a:alpha val="43000"/>
              </a:srgbClr>
            </a:outerShdw>
          </a:effectLst>
        </p:spPr>
      </p:pic>
    </p:spTree>
  </p:cSld>
  <p:transition spd="med"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626760" y="214200"/>
            <a:ext cx="7257960" cy="717480"/>
          </a:xfrm>
          <a:prstGeom prst="rect">
            <a:avLst/>
          </a:prstGeom>
          <a:solidFill>
            <a:srgbClr val="ffffff"/>
          </a:solidFill>
          <a:ln cap="sq" w="3816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74320" rIns="274320" tIns="182880" bIns="182880" anchor="ctr" anchorCtr="1">
            <a:noAutofit/>
          </a:bodyPr>
          <a:p>
            <a:pPr algn="ctr">
              <a:lnSpc>
                <a:spcPct val="90000"/>
              </a:lnSpc>
            </a:pPr>
            <a:r>
              <a:rPr b="1" lang="sr-Latn-RS" sz="3800" spc="185" strike="noStrike" cap="all">
                <a:solidFill>
                  <a:srgbClr val="262626"/>
                </a:solidFill>
                <a:latin typeface="Gill Sans MT"/>
                <a:ea typeface="DejaVu Sans"/>
              </a:rPr>
              <a:t>kvantizacija</a:t>
            </a:r>
            <a:endParaRPr b="0" lang="en-US" sz="3800" spc="-1" strike="noStrike">
              <a:latin typeface="Arial"/>
            </a:endParaRPr>
          </a:p>
        </p:txBody>
      </p:sp>
      <p:pic>
        <p:nvPicPr>
          <p:cNvPr id="164" name="Picture 213" descr=""/>
          <p:cNvPicPr/>
          <p:nvPr/>
        </p:nvPicPr>
        <p:blipFill>
          <a:blip r:embed="rId1"/>
          <a:stretch/>
        </p:blipFill>
        <p:spPr>
          <a:xfrm>
            <a:off x="183960" y="1699920"/>
            <a:ext cx="5833800" cy="501192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800" dir="2700000" dist="37674" rotWithShape="0">
              <a:srgbClr val="000000">
                <a:alpha val="43000"/>
              </a:srgbClr>
            </a:outerShdw>
          </a:effectLst>
        </p:spPr>
      </p:pic>
      <p:pic>
        <p:nvPicPr>
          <p:cNvPr id="165" name="Picture 4" descr=""/>
          <p:cNvPicPr/>
          <p:nvPr/>
        </p:nvPicPr>
        <p:blipFill>
          <a:blip r:embed="rId2"/>
          <a:stretch/>
        </p:blipFill>
        <p:spPr>
          <a:xfrm>
            <a:off x="6169680" y="4549680"/>
            <a:ext cx="5833800" cy="189288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800" dir="2700000" dist="37674" rotWithShape="0">
              <a:srgbClr val="000000">
                <a:alpha val="43000"/>
              </a:srgbClr>
            </a:outerShdw>
          </a:effectLst>
        </p:spPr>
      </p:pic>
      <p:sp>
        <p:nvSpPr>
          <p:cNvPr id="166" name="CustomShape 2"/>
          <p:cNvSpPr/>
          <p:nvPr/>
        </p:nvSpPr>
        <p:spPr>
          <a:xfrm>
            <a:off x="950760" y="1238040"/>
            <a:ext cx="37346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sr-Latn-R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Prenosna karakteristika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6497640" y="4005720"/>
            <a:ext cx="31064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sr-Latn-R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Greška kvantizacije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68" name="CustomShape 4"/>
          <p:cNvSpPr/>
          <p:nvPr/>
        </p:nvSpPr>
        <p:spPr>
          <a:xfrm>
            <a:off x="6620760" y="2347200"/>
            <a:ext cx="49698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sr-Latn-R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Kvantizacija – dodela diskretnih vrednosti amplitude semplovanom signalu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69" name="Picture 8" descr=""/>
          <p:cNvPicPr/>
          <p:nvPr/>
        </p:nvPicPr>
        <p:blipFill>
          <a:blip r:embed="rId3"/>
          <a:srcRect l="38142" t="52014" r="34940" b="2665"/>
          <a:stretch/>
        </p:blipFill>
        <p:spPr>
          <a:xfrm>
            <a:off x="8544240" y="274680"/>
            <a:ext cx="2563920" cy="176472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800" dir="2700000" dist="37674" rotWithShape="0">
              <a:srgbClr val="000000">
                <a:alpha val="43000"/>
              </a:srgbClr>
            </a:outerShdw>
          </a:effectLst>
        </p:spPr>
      </p:pic>
    </p:spTree>
  </p:cSld>
  <p:transition spd="med"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6a2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2601000" y="340200"/>
            <a:ext cx="6986160" cy="709200"/>
          </a:xfrm>
          <a:prstGeom prst="rect">
            <a:avLst/>
          </a:prstGeom>
          <a:solidFill>
            <a:srgbClr val="ffffff"/>
          </a:solidFill>
          <a:ln cap="sq"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Autofit/>
          </a:bodyPr>
          <a:p>
            <a:pPr algn="ctr">
              <a:lnSpc>
                <a:spcPct val="90000"/>
              </a:lnSpc>
            </a:pPr>
            <a:r>
              <a:rPr b="1" lang="sr-Latn-RS" sz="3400" spc="185" strike="noStrike" cap="all">
                <a:solidFill>
                  <a:srgbClr val="262626"/>
                </a:solidFill>
                <a:latin typeface="Gill Sans MT"/>
                <a:ea typeface="DejaVu Sans"/>
              </a:rPr>
              <a:t>kodovanje</a:t>
            </a:r>
            <a:endParaRPr b="0" lang="en-US" sz="3400" spc="-1" strike="noStrike">
              <a:latin typeface="Arial"/>
            </a:endParaRPr>
          </a:p>
        </p:txBody>
      </p:sp>
      <p:pic>
        <p:nvPicPr>
          <p:cNvPr id="171" name="Picture 209_0" descr=""/>
          <p:cNvPicPr/>
          <p:nvPr/>
        </p:nvPicPr>
        <p:blipFill>
          <a:blip r:embed="rId1"/>
          <a:srcRect l="68752" t="50095" r="3056" b="7"/>
          <a:stretch/>
        </p:blipFill>
        <p:spPr>
          <a:xfrm>
            <a:off x="609480" y="2057400"/>
            <a:ext cx="4190400" cy="314280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800" dir="2700000" dist="37674" rotWithShape="0">
              <a:srgbClr val="000000">
                <a:alpha val="43000"/>
              </a:srgbClr>
            </a:outerShdw>
          </a:effectLst>
        </p:spPr>
      </p:pic>
      <p:sp>
        <p:nvSpPr>
          <p:cNvPr id="172" name="CustomShape 2"/>
          <p:cNvSpPr/>
          <p:nvPr/>
        </p:nvSpPr>
        <p:spPr>
          <a:xfrm>
            <a:off x="5486400" y="2287800"/>
            <a:ext cx="542700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sr-Latn-RS" sz="2400" spc="-1" strike="noStrike">
                <a:solidFill>
                  <a:srgbClr val="000000"/>
                </a:solidFill>
                <a:latin typeface="Gill Sans MT"/>
                <a:ea typeface="DejaVu Sans"/>
              </a:rPr>
              <a:t>Binarno kodovanje zavisi od bitnosti A/D konvertora 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73" name="" descr=""/>
          <p:cNvPicPr/>
          <p:nvPr/>
        </p:nvPicPr>
        <p:blipFill>
          <a:blip r:embed="rId2"/>
          <a:stretch/>
        </p:blipFill>
        <p:spPr>
          <a:xfrm>
            <a:off x="5715000" y="3475080"/>
            <a:ext cx="4800600" cy="2173320"/>
          </a:xfrm>
          <a:prstGeom prst="rect">
            <a:avLst/>
          </a:prstGeom>
          <a:ln w="0">
            <a:noFill/>
          </a:ln>
        </p:spPr>
      </p:pic>
    </p:spTree>
  </p:cSld>
  <p:transition spd="med"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baf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1541520" y="211680"/>
            <a:ext cx="9173880" cy="1159920"/>
          </a:xfrm>
          <a:prstGeom prst="rect">
            <a:avLst/>
          </a:prstGeom>
          <a:solidFill>
            <a:srgbClr val="ffffff"/>
          </a:solidFill>
          <a:ln cap="sq"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Autofit/>
          </a:bodyPr>
          <a:p>
            <a:pPr algn="ctr">
              <a:lnSpc>
                <a:spcPct val="90000"/>
              </a:lnSpc>
            </a:pPr>
            <a:r>
              <a:rPr b="1" lang="sr-Latn-RS" sz="3400" spc="-1" strike="noStrike">
                <a:solidFill>
                  <a:srgbClr val="000000"/>
                </a:solidFill>
                <a:latin typeface="Gill Sans MT"/>
                <a:ea typeface="DejaVu Sans"/>
              </a:rPr>
              <a:t>VAŽNI </a:t>
            </a:r>
            <a:r>
              <a:rPr b="1" lang="en-US" sz="3400" spc="-1" strike="noStrike">
                <a:solidFill>
                  <a:srgbClr val="000000"/>
                </a:solidFill>
                <a:latin typeface="Gill Sans MT"/>
                <a:ea typeface="DejaVu Sans"/>
              </a:rPr>
              <a:t>PARAMETRI A/D KONVERTORA</a:t>
            </a:r>
            <a:endParaRPr b="0" lang="en-US" sz="3400" spc="-1" strike="noStrike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540360" y="1429560"/>
            <a:ext cx="11176200" cy="49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en-US" sz="2000" spc="-1" strike="noStrike">
                <a:solidFill>
                  <a:srgbClr val="000000"/>
                </a:solidFill>
                <a:latin typeface="Gill Sans MT"/>
                <a:ea typeface="DejaVu Sans"/>
              </a:rPr>
              <a:t>Rezolucija</a:t>
            </a:r>
            <a:r>
              <a:rPr b="0" lang="sr-Latn-RS" sz="2000" spc="-1" strike="noStrike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endParaRPr b="0" lang="en-US" sz="2000" spc="-1" strike="noStrike">
              <a:latin typeface="Arial"/>
              <a:ea typeface="Microsoft YaHei"/>
            </a:endParaRPr>
          </a:p>
          <a:p>
            <a:pPr lvl="2" marL="1041840" indent="-342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sr-Latn-RS" sz="2000" spc="-1" strike="noStrike">
                <a:solidFill>
                  <a:srgbClr val="000000"/>
                </a:solidFill>
                <a:latin typeface="Gill Sans MT"/>
                <a:ea typeface="DejaVu Sans"/>
              </a:rPr>
              <a:t>Minimalna promena ulaznog signala koju A/D konvertor može da detektuje</a:t>
            </a:r>
            <a:endParaRPr b="0" lang="en-US" sz="2000" spc="-1" strike="noStrike">
              <a:latin typeface="Arial"/>
              <a:ea typeface="Microsoft YaHei"/>
            </a:endParaRPr>
          </a:p>
          <a:p>
            <a:pPr lvl="2" marL="1041840" indent="-342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sr-Latn-RS" sz="2000" spc="-1" strike="noStrike">
                <a:solidFill>
                  <a:srgbClr val="000000"/>
                </a:solidFill>
                <a:latin typeface="Gill Sans MT"/>
                <a:ea typeface="DejaVu Sans"/>
              </a:rPr>
              <a:t>Rezolucija je definisana bitnošću A/D konverotra (n):</a:t>
            </a:r>
            <a:endParaRPr b="0" lang="en-US" sz="2000" spc="-1" strike="noStrike">
              <a:latin typeface="Arial"/>
              <a:ea typeface="Microsoft YaHei"/>
            </a:endParaRPr>
          </a:p>
          <a:p>
            <a:pPr lvl="2" marL="1041840" indent="-342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endParaRPr b="0" lang="en-US" sz="2000" spc="-1" strike="noStrike">
              <a:latin typeface="Arial"/>
              <a:ea typeface="Microsoft YaHei"/>
            </a:endParaRPr>
          </a:p>
          <a:p>
            <a:pPr lvl="2" marL="1041840" indent="-342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endParaRPr b="0" lang="en-US" sz="2000" spc="-1" strike="noStrike">
              <a:latin typeface="Arial"/>
              <a:ea typeface="Microsoft YaHei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OpenSymbol"/>
              <a:buChar char="❑"/>
            </a:pPr>
            <a:r>
              <a:rPr b="1" lang="en-US" sz="2000" spc="-1" strike="noStrike">
                <a:solidFill>
                  <a:srgbClr val="000000"/>
                </a:solidFill>
                <a:latin typeface="Gill Sans MT"/>
                <a:ea typeface="DejaVu Sans"/>
              </a:rPr>
              <a:t>Referentni napon</a:t>
            </a:r>
            <a:endParaRPr b="0" lang="en-US" sz="2000" spc="-1" strike="noStrike">
              <a:latin typeface="Arial"/>
              <a:ea typeface="Microsoft YaHei"/>
            </a:endParaRPr>
          </a:p>
          <a:p>
            <a:pPr lvl="2" marL="1041840" indent="-342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sr-Latn-RS" sz="2000" spc="-1" strike="noStrike">
                <a:solidFill>
                  <a:srgbClr val="000000"/>
                </a:solidFill>
                <a:latin typeface="Gill Sans MT"/>
                <a:ea typeface="DejaVu Sans"/>
              </a:rPr>
              <a:t>Definiše opseg vrednosti ulaznog napona koje A/D konvertor može konvertovati</a:t>
            </a:r>
            <a:endParaRPr b="0" lang="en-US" sz="2000" spc="-1" strike="noStrike">
              <a:latin typeface="Arial"/>
              <a:ea typeface="Microsoft YaHei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en-US" sz="2000" spc="-1" strike="noStrike">
                <a:solidFill>
                  <a:srgbClr val="000000"/>
                </a:solidFill>
                <a:latin typeface="Gill Sans MT"/>
                <a:ea typeface="DejaVu Sans"/>
              </a:rPr>
              <a:t>Frekvencija odabiranja</a:t>
            </a:r>
            <a:endParaRPr b="0" lang="en-US" sz="2000" spc="-1" strike="noStrike">
              <a:latin typeface="Arial"/>
              <a:ea typeface="Microsoft YaHei"/>
            </a:endParaRPr>
          </a:p>
          <a:p>
            <a:pPr lvl="2" marL="1041840" indent="-342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sr-Latn-RS" sz="2000" spc="-1" strike="noStrike">
                <a:solidFill>
                  <a:srgbClr val="000000"/>
                </a:solidFill>
                <a:latin typeface="Gill Sans MT"/>
                <a:ea typeface="DejaVu Sans"/>
              </a:rPr>
              <a:t>Definiše broj odbiraka po jednoj sekundi</a:t>
            </a:r>
            <a:endParaRPr b="0" lang="en-US" sz="2000" spc="-1" strike="noStrike">
              <a:latin typeface="Arial"/>
              <a:ea typeface="Microsoft YaHei"/>
            </a:endParaRPr>
          </a:p>
          <a:p>
            <a:pPr lvl="2" marL="1041840" indent="-342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sr-Latn-RS" sz="2000" spc="-1" strike="noStrike">
                <a:solidFill>
                  <a:srgbClr val="000000"/>
                </a:solidFill>
                <a:latin typeface="Gill Sans MT"/>
                <a:ea typeface="DejaVu Sans"/>
              </a:rPr>
              <a:t>Vreme odabiranja – vreme između dva uzastopna odbirka</a:t>
            </a:r>
            <a:endParaRPr b="0" lang="en-US" sz="2000" spc="-1" strike="noStrike">
              <a:latin typeface="Arial"/>
              <a:ea typeface="Microsoft YaHei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  <a:ea typeface="Microsoft YaHei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en-US" sz="2000" spc="-1" strike="noStrike">
                <a:solidFill>
                  <a:srgbClr val="000000"/>
                </a:solidFill>
                <a:latin typeface="Gill Sans MT"/>
                <a:ea typeface="DejaVu Sans"/>
              </a:rPr>
              <a:t>Vreme akvizicije</a:t>
            </a:r>
            <a:endParaRPr b="0" lang="en-US" sz="2000" spc="-1" strike="noStrike">
              <a:latin typeface="Arial"/>
              <a:ea typeface="Microsoft YaHei"/>
            </a:endParaRPr>
          </a:p>
          <a:p>
            <a:pPr lvl="2" marL="1041840" indent="-342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sr-Latn-RS" sz="2000" spc="-1" strike="noStrike">
                <a:solidFill>
                  <a:srgbClr val="000000"/>
                </a:solidFill>
                <a:latin typeface="Gill Sans MT"/>
                <a:ea typeface="DejaVu Sans"/>
              </a:rPr>
              <a:t>Vreme potrebno da se kondenzator u Sample&amp;Hold kolu napuni na određenu vrednost napona</a:t>
            </a:r>
            <a:endParaRPr b="0" lang="en-US" sz="2000" spc="-1" strike="noStrike">
              <a:latin typeface="Arial"/>
              <a:ea typeface="Microsoft YaHei"/>
            </a:endParaRPr>
          </a:p>
          <a:p>
            <a:pPr marL="127440" indent="-3420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en-US" sz="2000" spc="-1" strike="noStrike">
                <a:solidFill>
                  <a:srgbClr val="000000"/>
                </a:solidFill>
                <a:latin typeface="Gill Sans MT"/>
                <a:ea typeface="DejaVu Sans"/>
              </a:rPr>
              <a:t>Vreme konverzije</a:t>
            </a:r>
            <a:endParaRPr b="0" lang="en-US" sz="2000" spc="-1" strike="noStrike">
              <a:latin typeface="Arial"/>
              <a:ea typeface="Microsoft YaHei"/>
            </a:endParaRPr>
          </a:p>
          <a:p>
            <a:pPr lvl="2" marL="1041840" indent="-342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sr-Latn-RS" sz="2000" spc="-1" strike="noStrike">
                <a:solidFill>
                  <a:srgbClr val="000000"/>
                </a:solidFill>
                <a:latin typeface="Gill Sans MT"/>
                <a:ea typeface="DejaVu Sans"/>
              </a:rPr>
              <a:t>Definiše vreme potrebno za konverziju jednog bita </a:t>
            </a:r>
            <a:endParaRPr b="0" lang="en-US" sz="2000" spc="-1" strike="noStrike">
              <a:latin typeface="Arial"/>
              <a:ea typeface="Microsoft YaHei"/>
            </a:endParaRPr>
          </a:p>
        </p:txBody>
      </p:sp>
      <p:pic>
        <p:nvPicPr>
          <p:cNvPr id="176" name="" descr=""/>
          <p:cNvPicPr/>
          <p:nvPr/>
        </p:nvPicPr>
        <p:blipFill>
          <a:blip r:embed="rId1"/>
          <a:stretch/>
        </p:blipFill>
        <p:spPr>
          <a:xfrm>
            <a:off x="7664400" y="2134080"/>
            <a:ext cx="732960" cy="837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baf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1541520" y="211680"/>
            <a:ext cx="9173880" cy="1159920"/>
          </a:xfrm>
          <a:prstGeom prst="rect">
            <a:avLst/>
          </a:prstGeom>
          <a:solidFill>
            <a:srgbClr val="ffffff"/>
          </a:solidFill>
          <a:ln cap="sq"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Autofit/>
          </a:bodyPr>
          <a:p>
            <a:pPr algn="ctr">
              <a:lnSpc>
                <a:spcPct val="90000"/>
              </a:lnSpc>
            </a:pPr>
            <a:r>
              <a:rPr b="1" lang="sr-Latn-RS" sz="3400" spc="-1" strike="noStrike">
                <a:solidFill>
                  <a:srgbClr val="000000"/>
                </a:solidFill>
                <a:latin typeface="Gill Sans MT"/>
                <a:ea typeface="DejaVu Sans"/>
              </a:rPr>
              <a:t>VAŽNI </a:t>
            </a:r>
            <a:r>
              <a:rPr b="1" lang="en-US" sz="3400" spc="-1" strike="noStrike">
                <a:solidFill>
                  <a:srgbClr val="000000"/>
                </a:solidFill>
                <a:latin typeface="Gill Sans MT"/>
                <a:ea typeface="DejaVu Sans"/>
              </a:rPr>
              <a:t>PARAMETRI A/D KONVERTORA</a:t>
            </a:r>
            <a:endParaRPr b="0" lang="en-US" sz="3400" spc="-1" strike="noStrike"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241920" y="1361160"/>
            <a:ext cx="4772160" cy="47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en-US" sz="2200" spc="-1" strike="noStrike">
                <a:solidFill>
                  <a:srgbClr val="000000"/>
                </a:solidFill>
                <a:latin typeface="Gill Sans MT"/>
                <a:ea typeface="DejaVu Sans"/>
              </a:rPr>
              <a:t>Greška ofseta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</p:txBody>
      </p:sp>
      <p:pic>
        <p:nvPicPr>
          <p:cNvPr id="179" name="Picture 2" descr=""/>
          <p:cNvPicPr/>
          <p:nvPr/>
        </p:nvPicPr>
        <p:blipFill>
          <a:blip r:embed="rId1"/>
          <a:stretch/>
        </p:blipFill>
        <p:spPr>
          <a:xfrm>
            <a:off x="241920" y="1980360"/>
            <a:ext cx="5366160" cy="405936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800" dir="2700000" dist="37674" rotWithShape="0">
              <a:srgbClr val="000000">
                <a:alpha val="43000"/>
              </a:srgbClr>
            </a:outerShdw>
          </a:effectLst>
        </p:spPr>
      </p:pic>
      <p:sp>
        <p:nvSpPr>
          <p:cNvPr id="180" name="CustomShape 3"/>
          <p:cNvSpPr/>
          <p:nvPr/>
        </p:nvSpPr>
        <p:spPr>
          <a:xfrm>
            <a:off x="6579720" y="1361160"/>
            <a:ext cx="4772160" cy="47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en-US" sz="2200" spc="-1" strike="noStrike">
                <a:solidFill>
                  <a:srgbClr val="000000"/>
                </a:solidFill>
                <a:latin typeface="Gill Sans MT"/>
                <a:ea typeface="DejaVu Sans"/>
              </a:rPr>
              <a:t>Greška </a:t>
            </a:r>
            <a:r>
              <a:rPr b="0" lang="sr-Latn-RS" sz="2200" spc="-1" strike="noStrike">
                <a:solidFill>
                  <a:srgbClr val="000000"/>
                </a:solidFill>
                <a:latin typeface="Gill Sans MT"/>
                <a:ea typeface="DejaVu Sans"/>
              </a:rPr>
              <a:t>pojačanja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</p:txBody>
      </p:sp>
      <p:pic>
        <p:nvPicPr>
          <p:cNvPr id="181" name="Picture 5" descr=""/>
          <p:cNvPicPr/>
          <p:nvPr/>
        </p:nvPicPr>
        <p:blipFill>
          <a:blip r:embed="rId2"/>
          <a:stretch/>
        </p:blipFill>
        <p:spPr>
          <a:xfrm>
            <a:off x="6579720" y="1973160"/>
            <a:ext cx="5366160" cy="407376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800" dir="2700000" dist="37674" rotWithShape="0">
              <a:srgbClr val="000000">
                <a:alpha val="43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1313280" y="201600"/>
            <a:ext cx="9560880" cy="805680"/>
          </a:xfrm>
          <a:prstGeom prst="rect">
            <a:avLst/>
          </a:prstGeom>
          <a:solidFill>
            <a:srgbClr val="ffffff"/>
          </a:solidFill>
          <a:ln cap="sq" w="3816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74320" rIns="274320" tIns="182880" bIns="182880" anchor="ctr" anchorCtr="1">
            <a:noAutofit/>
          </a:bodyPr>
          <a:p>
            <a:pPr algn="ctr">
              <a:lnSpc>
                <a:spcPct val="90000"/>
              </a:lnSpc>
            </a:pPr>
            <a:r>
              <a:rPr b="1" lang="en-US" sz="3200" spc="185" strike="noStrike" cap="all">
                <a:solidFill>
                  <a:srgbClr val="262626"/>
                </a:solidFill>
                <a:latin typeface="Gill Sans MT"/>
                <a:ea typeface="DejaVu Sans"/>
              </a:rPr>
              <a:t>SAR (</a:t>
            </a:r>
            <a:r>
              <a:rPr b="1" i="1" lang="en-US" sz="3200" spc="185" strike="noStrike">
                <a:solidFill>
                  <a:srgbClr val="262626"/>
                </a:solidFill>
                <a:latin typeface="Gill Sans MT"/>
                <a:ea typeface="DejaVu Sans"/>
              </a:rPr>
              <a:t>Successive-approximation</a:t>
            </a:r>
            <a:r>
              <a:rPr b="1" lang="en-US" sz="3200" spc="185" strike="noStrike" cap="all">
                <a:solidFill>
                  <a:srgbClr val="262626"/>
                </a:solidFill>
                <a:latin typeface="Gill Sans MT"/>
                <a:ea typeface="DejaVu Sans"/>
              </a:rPr>
              <a:t>) ADC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83" name="Picture 218" descr=""/>
          <p:cNvPicPr/>
          <p:nvPr/>
        </p:nvPicPr>
        <p:blipFill>
          <a:blip r:embed="rId1"/>
          <a:stretch/>
        </p:blipFill>
        <p:spPr>
          <a:xfrm>
            <a:off x="118080" y="1395360"/>
            <a:ext cx="5702040" cy="3700440"/>
          </a:xfrm>
          <a:prstGeom prst="rect">
            <a:avLst/>
          </a:prstGeom>
          <a:ln w="0">
            <a:noFill/>
          </a:ln>
        </p:spPr>
      </p:pic>
      <p:pic>
        <p:nvPicPr>
          <p:cNvPr id="184" name="Picture 2" descr=""/>
          <p:cNvPicPr/>
          <p:nvPr/>
        </p:nvPicPr>
        <p:blipFill>
          <a:blip r:embed="rId2"/>
          <a:srcRect l="0" t="297" r="0" b="0"/>
          <a:stretch/>
        </p:blipFill>
        <p:spPr>
          <a:xfrm>
            <a:off x="6654960" y="4412160"/>
            <a:ext cx="5131800" cy="190260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800" dir="2700000" dist="37674" rotWithShape="0">
              <a:srgbClr val="000000">
                <a:alpha val="43000"/>
              </a:srgbClr>
            </a:outerShdw>
          </a:effectLst>
        </p:spPr>
      </p:pic>
      <p:grpSp>
        <p:nvGrpSpPr>
          <p:cNvPr id="185" name="Group 2"/>
          <p:cNvGrpSpPr/>
          <p:nvPr/>
        </p:nvGrpSpPr>
        <p:grpSpPr>
          <a:xfrm>
            <a:off x="2175840" y="5240520"/>
            <a:ext cx="4342320" cy="698040"/>
            <a:chOff x="2175840" y="5240520"/>
            <a:chExt cx="4342320" cy="698040"/>
          </a:xfrm>
        </p:grpSpPr>
        <p:sp>
          <p:nvSpPr>
            <p:cNvPr id="186" name="CustomShape 3"/>
            <p:cNvSpPr/>
            <p:nvPr/>
          </p:nvSpPr>
          <p:spPr>
            <a:xfrm>
              <a:off x="2175840" y="5473800"/>
              <a:ext cx="4342320" cy="464760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rgbClr val="96abb2"/>
              </a:solidFill>
              <a:tailEnd len="med" type="triangle" w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/>
          </p:style>
        </p:sp>
        <p:sp>
          <p:nvSpPr>
            <p:cNvPr id="187" name="Line 4"/>
            <p:cNvSpPr/>
            <p:nvPr/>
          </p:nvSpPr>
          <p:spPr>
            <a:xfrm flipV="1">
              <a:off x="2184120" y="5240520"/>
              <a:ext cx="0" cy="267120"/>
            </a:xfrm>
            <a:prstGeom prst="line">
              <a:avLst/>
            </a:prstGeom>
            <a:ln w="57150">
              <a:solidFill>
                <a:srgbClr val="96abb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/>
          </p:style>
        </p:sp>
      </p:grpSp>
    </p:spTree>
  </p:cSld>
  <p:transition spd="med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1313280" y="201600"/>
            <a:ext cx="9560880" cy="805680"/>
          </a:xfrm>
          <a:prstGeom prst="rect">
            <a:avLst/>
          </a:prstGeom>
          <a:solidFill>
            <a:srgbClr val="ffffff"/>
          </a:solidFill>
          <a:ln cap="sq" w="3816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74320" rIns="274320" tIns="182880" bIns="182880" anchor="ctr" anchorCtr="1">
            <a:noAutofit/>
          </a:bodyPr>
          <a:p>
            <a:pPr algn="ctr">
              <a:lnSpc>
                <a:spcPct val="90000"/>
              </a:lnSpc>
            </a:pPr>
            <a:r>
              <a:rPr b="1" lang="en-US" sz="3200" spc="185" strike="noStrike" cap="all">
                <a:solidFill>
                  <a:srgbClr val="262626"/>
                </a:solidFill>
                <a:latin typeface="Gill Sans MT"/>
                <a:ea typeface="DejaVu Sans"/>
              </a:rPr>
              <a:t>SAR (</a:t>
            </a:r>
            <a:r>
              <a:rPr b="1" i="1" lang="en-US" sz="3200" spc="185" strike="noStrike">
                <a:solidFill>
                  <a:srgbClr val="262626"/>
                </a:solidFill>
                <a:latin typeface="Gill Sans MT"/>
                <a:ea typeface="DejaVu Sans"/>
              </a:rPr>
              <a:t>Successive-approximation</a:t>
            </a:r>
            <a:r>
              <a:rPr b="1" lang="en-US" sz="3200" spc="185" strike="noStrike" cap="all">
                <a:solidFill>
                  <a:srgbClr val="262626"/>
                </a:solidFill>
                <a:latin typeface="Gill Sans MT"/>
                <a:ea typeface="DejaVu Sans"/>
              </a:rPr>
              <a:t>) ADC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89" name="" descr=""/>
          <p:cNvPicPr/>
          <p:nvPr/>
        </p:nvPicPr>
        <p:blipFill>
          <a:blip r:embed="rId1"/>
          <a:stretch/>
        </p:blipFill>
        <p:spPr>
          <a:xfrm>
            <a:off x="2756160" y="1143000"/>
            <a:ext cx="6675840" cy="5311080"/>
          </a:xfrm>
          <a:prstGeom prst="rect">
            <a:avLst/>
          </a:prstGeom>
          <a:ln w="0">
            <a:noFill/>
          </a:ln>
        </p:spPr>
      </p:pic>
    </p:spTree>
  </p:cSld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3242</TotalTime>
  <Application>LibreOffice/7.0.3.1$Windows_X86_64 LibreOffice_project/d7547858d014d4cf69878db179d326fc3483e082</Application>
  <Words>256</Words>
  <Paragraphs>82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2021-09-21T16:14:21Z</dcterms:created>
  <dc:creator>PC</dc:creator>
  <dc:description/>
  <dc:language>en-US</dc:language>
  <cp:lastModifiedBy/>
  <dcterms:modified xsi:type="dcterms:W3CDTF">2022-11-09T16:53:07Z</dcterms:modified>
  <cp:revision>42</cp:revision>
  <dc:subject/>
  <dc:title>Razvoj uređaja za detekciju pada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Custom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