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88825" cy="6858000"/>
  <p:notesSz cx="7772400" cy="10058400"/>
  <p:embeddedFontLst>
    <p:embeddedFont>
      <p:font typeface="Gill Sans" panose="020B0604020202020204" charset="0"/>
      <p:regular r:id="rId24"/>
      <p:bold r:id="rId25"/>
    </p:embeddedFont>
    <p:embeddedFont>
      <p:font typeface="Noto Sans" panose="020B0502040504020204" pitchFamily="34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rdZHVJmhHSXuytWvfB5EUWL16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3" name="Google Shape;5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3" name="Google Shape;6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0" name="Google Shape;6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6" name="Google Shape;6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2" name="Google Shape;6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9" name="Google Shape;6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5" name="Google Shape;6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2" name="Google Shape;5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3" name="Google Shape;5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0" name="Google Shape;5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8" name="Google Shape;5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8" name="Google Shape;6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3" name="Google Shape;6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5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5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8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8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9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0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0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0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0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3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19" name="Google Shape;219;p5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5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24" name="Google Shape;224;p5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6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6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6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32" name="Google Shape;232;p5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7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7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40" name="Google Shape;240;p5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8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8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8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48" name="Google Shape;248;p5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9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55" name="Google Shape;255;p5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0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0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0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64" name="Google Shape;264;p6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1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1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1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1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1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75" name="Google Shape;275;p6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2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294" name="Google Shape;294;p6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3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00" name="Google Shape;300;p6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07" name="Google Shape;307;p6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12" name="Google Shape;312;p6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6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17" name="Google Shape;317;p6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7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7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7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25" name="Google Shape;325;p6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8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8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8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33" name="Google Shape;333;p6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41" name="Google Shape;341;p6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0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48" name="Google Shape;348;p7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1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1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1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1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2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2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2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2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7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68" name="Google Shape;368;p7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4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89" name="Google Shape;389;p7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5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5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6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6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7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7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07" name="Google Shape;407;p7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8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8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8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8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8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15" name="Google Shape;415;p7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9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9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23" name="Google Shape;423;p7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8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80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80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31" name="Google Shape;431;p8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81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81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8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8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38" name="Google Shape;438;p8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82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82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82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82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82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8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47" name="Google Shape;447;p8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3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83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83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83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3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83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83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8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8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58" name="Google Shape;458;p8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70" name="Google Shape;470;p2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4"/>
          <p:cNvSpPr txBox="1">
            <a:spLocks noGrp="1"/>
          </p:cNvSpPr>
          <p:nvPr>
            <p:ph type="subTitle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84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76" name="Google Shape;476;p8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5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85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5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82" name="Google Shape;482;p8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6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6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6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89" name="Google Shape;489;p8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87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94" name="Google Shape;494;p8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8"/>
          <p:cNvSpPr txBox="1">
            <a:spLocks noGrp="1"/>
          </p:cNvSpPr>
          <p:nvPr>
            <p:ph type="subTitle" idx="1"/>
          </p:nvPr>
        </p:nvSpPr>
        <p:spPr>
          <a:xfrm>
            <a:off x="1599840" y="2386800"/>
            <a:ext cx="8988840" cy="76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88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8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499" name="Google Shape;499;p88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9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89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89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89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89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07" name="Google Shape;507;p8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0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0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90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90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90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90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15" name="Google Shape;515;p90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1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91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91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91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9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23" name="Google Shape;523;p9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2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2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2"/>
          <p:cNvSpPr txBox="1">
            <a:spLocks noGrp="1"/>
          </p:cNvSpPr>
          <p:nvPr>
            <p:ph type="body" idx="2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92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92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30" name="Google Shape;530;p92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3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3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3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93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93"/>
          <p:cNvSpPr txBox="1">
            <a:spLocks noGrp="1"/>
          </p:cNvSpPr>
          <p:nvPr>
            <p:ph type="body" idx="4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93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9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39" name="Google Shape;539;p9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4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4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4"/>
          <p:cNvSpPr txBox="1">
            <a:spLocks noGrp="1"/>
          </p:cNvSpPr>
          <p:nvPr>
            <p:ph type="body" idx="2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94"/>
          <p:cNvSpPr txBox="1">
            <a:spLocks noGrp="1"/>
          </p:cNvSpPr>
          <p:nvPr>
            <p:ph type="body" idx="3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4"/>
          <p:cNvSpPr txBox="1">
            <a:spLocks noGrp="1"/>
          </p:cNvSpPr>
          <p:nvPr>
            <p:ph type="body" idx="4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94"/>
          <p:cNvSpPr txBox="1">
            <a:spLocks noGrp="1"/>
          </p:cNvSpPr>
          <p:nvPr>
            <p:ph type="body" idx="5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94"/>
          <p:cNvSpPr txBox="1">
            <a:spLocks noGrp="1"/>
          </p:cNvSpPr>
          <p:nvPr>
            <p:ph type="body" idx="6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94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94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50" name="Google Shape;550;p94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3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2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3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230560" y="965160"/>
            <a:ext cx="7727760" cy="118692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1581480" y="2638080"/>
            <a:ext cx="4270320" cy="31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6336720" y="2638080"/>
            <a:ext cx="4268880" cy="31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21D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1599840" y="2386800"/>
            <a:ext cx="8988840" cy="164556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2694600" y="4352400"/>
            <a:ext cx="6799320" cy="12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1522440" y="274680"/>
            <a:ext cx="9143640" cy="102024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1522440" y="1905120"/>
            <a:ext cx="441612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body" idx="2"/>
          </p:nvPr>
        </p:nvSpPr>
        <p:spPr>
          <a:xfrm>
            <a:off x="1522440" y="2819520"/>
            <a:ext cx="4416120" cy="33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3"/>
          </p:nvPr>
        </p:nvSpPr>
        <p:spPr>
          <a:xfrm>
            <a:off x="6249960" y="1905120"/>
            <a:ext cx="441612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body" idx="4"/>
          </p:nvPr>
        </p:nvSpPr>
        <p:spPr>
          <a:xfrm>
            <a:off x="6249960" y="2819520"/>
            <a:ext cx="4416120" cy="33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"/>
          <p:cNvSpPr txBox="1">
            <a:spLocks noGrp="1"/>
          </p:cNvSpPr>
          <p:nvPr>
            <p:ph type="title"/>
          </p:nvPr>
        </p:nvSpPr>
        <p:spPr>
          <a:xfrm>
            <a:off x="2230560" y="965160"/>
            <a:ext cx="7727760" cy="118692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25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ftr" idx="11"/>
          </p:nvPr>
        </p:nvSpPr>
        <p:spPr>
          <a:xfrm>
            <a:off x="1600200" y="6235560"/>
            <a:ext cx="58989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25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5"/>
          <p:cNvSpPr txBox="1">
            <a:spLocks noGrp="1"/>
          </p:cNvSpPr>
          <p:nvPr>
            <p:ph type="body" idx="1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/>
          <p:nvPr/>
        </p:nvSpPr>
        <p:spPr>
          <a:xfrm>
            <a:off x="0" y="0"/>
            <a:ext cx="609408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7"/>
          <p:cNvSpPr txBox="1">
            <a:spLocks noGrp="1"/>
          </p:cNvSpPr>
          <p:nvPr>
            <p:ph type="title"/>
          </p:nvPr>
        </p:nvSpPr>
        <p:spPr>
          <a:xfrm>
            <a:off x="808200" y="2243880"/>
            <a:ext cx="4493520" cy="113436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27"/>
          <p:cNvSpPr txBox="1">
            <a:spLocks noGrp="1"/>
          </p:cNvSpPr>
          <p:nvPr>
            <p:ph type="body" idx="1"/>
          </p:nvPr>
        </p:nvSpPr>
        <p:spPr>
          <a:xfrm>
            <a:off x="6094440" y="0"/>
            <a:ext cx="6100200" cy="68576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27"/>
          <p:cNvSpPr txBox="1">
            <a:spLocks noGrp="1"/>
          </p:cNvSpPr>
          <p:nvPr>
            <p:ph type="body" idx="2"/>
          </p:nvPr>
        </p:nvSpPr>
        <p:spPr>
          <a:xfrm>
            <a:off x="1115280" y="3549960"/>
            <a:ext cx="3793320" cy="219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27"/>
          <p:cNvSpPr txBox="1">
            <a:spLocks noGrp="1"/>
          </p:cNvSpPr>
          <p:nvPr>
            <p:ph type="dt" idx="10"/>
          </p:nvPr>
        </p:nvSpPr>
        <p:spPr>
          <a:xfrm>
            <a:off x="7819920" y="6238800"/>
            <a:ext cx="2752200" cy="32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Gill Sans"/>
              <a:buNone/>
              <a:defRPr sz="10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ftr" idx="11"/>
          </p:nvPr>
        </p:nvSpPr>
        <p:spPr>
          <a:xfrm>
            <a:off x="804960" y="6235560"/>
            <a:ext cx="512244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ldNum" idx="12"/>
          </p:nvPr>
        </p:nvSpPr>
        <p:spPr>
          <a:xfrm>
            <a:off x="10756800" y="6218280"/>
            <a:ext cx="364680" cy="364680"/>
          </a:xfrm>
          <a:prstGeom prst="rect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350" tIns="45700" rIns="1835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elm.ftn.uns.ac.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chip.com/en-us/tools-resources/develop/mplab-xc-compilers/downloads-documentation#XC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microchip.com/en-us/tools-resources/develop/mplab-x-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FE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"/>
          <p:cNvSpPr txBox="1">
            <a:spLocks noGrp="1"/>
          </p:cNvSpPr>
          <p:nvPr>
            <p:ph type="title"/>
          </p:nvPr>
        </p:nvSpPr>
        <p:spPr>
          <a:xfrm>
            <a:off x="2779920" y="228600"/>
            <a:ext cx="6629400" cy="68580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 fontScale="64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sz="36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POLAGANJE ISPITA:</a:t>
            </a:r>
            <a:endParaRPr sz="3600" b="0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6" name="Google Shape;556;p1"/>
          <p:cNvSpPr txBox="1">
            <a:spLocks noGrp="1"/>
          </p:cNvSpPr>
          <p:nvPr>
            <p:ph type="subTitle" idx="1"/>
          </p:nvPr>
        </p:nvSpPr>
        <p:spPr>
          <a:xfrm>
            <a:off x="983160" y="1000080"/>
            <a:ext cx="9677160" cy="570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rm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AutoNum type="arabicPeriod"/>
            </a:pP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Teorijski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deo </a:t>
            </a: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ispita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kolokvijuma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po 20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(40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AutoNum type="arabicPeriod"/>
            </a:pP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Laborato</a:t>
            </a:r>
            <a:r>
              <a:rPr lang="sr-Latn-RS" sz="2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sz="2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ijske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vežbe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deset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testova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po 2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(20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AutoNum type="arabicPeriod"/>
            </a:pP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Projekat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/</a:t>
            </a: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seminarski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rad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❑"/>
            </a:pP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Semniraski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rad 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makismalno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20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(za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maksimalnu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ocenu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8)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❑"/>
            </a:pP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Manji </a:t>
            </a: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projekat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maksimalno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20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(za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maksimalnu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ocenu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8)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❑"/>
            </a:pP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Veći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projekat</a:t>
            </a:r>
            <a:r>
              <a:rPr sz="24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maksimalno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40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bodova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ocene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9 </a:t>
            </a:r>
            <a:r>
              <a:rPr sz="2400" b="0" i="0" u="none" strike="noStrike" cap="none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sz="2400" b="0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10)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"/>
              <a:buChar char="❖"/>
            </a:pPr>
            <a:r>
              <a:rPr sz="24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Materijali</a:t>
            </a:r>
            <a:r>
              <a:rPr sz="2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sz="24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dostupni</a:t>
            </a:r>
            <a:r>
              <a:rPr sz="2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none" strike="noStrike" cap="none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na</a:t>
            </a:r>
            <a:r>
              <a:rPr sz="2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400" b="0" i="0" u="sng" strike="noStrike" cap="none" dirty="0" err="1">
                <a:solidFill>
                  <a:srgbClr val="F6A21D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sajtu</a:t>
            </a:r>
            <a:r>
              <a:rPr sz="24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1"/>
          <p:cNvPicPr preferRelativeResize="0"/>
          <p:nvPr/>
        </p:nvPicPr>
        <p:blipFill rotWithShape="1">
          <a:blip r:embed="rId4">
            <a:alphaModFix/>
          </a:blip>
          <a:srcRect l="2947" t="13823" r="1096" b="3830"/>
          <a:stretch/>
        </p:blipFill>
        <p:spPr>
          <a:xfrm>
            <a:off x="2697840" y="3988080"/>
            <a:ext cx="6248160" cy="182376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"/>
          <p:cNvSpPr/>
          <p:nvPr/>
        </p:nvSpPr>
        <p:spPr>
          <a:xfrm>
            <a:off x="10159560" y="3086280"/>
            <a:ext cx="380520" cy="685440"/>
          </a:xfrm>
          <a:prstGeom prst="rightBrace">
            <a:avLst>
              <a:gd name="adj1" fmla="val 14999"/>
              <a:gd name="adj2" fmla="val 48765"/>
            </a:avLst>
          </a:prstGeom>
          <a:noFill/>
          <a:ln w="38100" cap="flat" cmpd="sng">
            <a:solidFill>
              <a:srgbClr val="F6A2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"/>
          <p:cNvSpPr/>
          <p:nvPr/>
        </p:nvSpPr>
        <p:spPr>
          <a:xfrm>
            <a:off x="10159560" y="3039120"/>
            <a:ext cx="209196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Usmena odbrana/video materijal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"/>
          <p:cNvSpPr txBox="1">
            <a:spLocks noGrp="1"/>
          </p:cNvSpPr>
          <p:nvPr>
            <p:ph type="title" idx="4294967295"/>
          </p:nvPr>
        </p:nvSpPr>
        <p:spPr>
          <a:xfrm>
            <a:off x="1904040" y="380880"/>
            <a:ext cx="8380440" cy="66096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SFR</a:t>
            </a: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pecial 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unction 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egisters</a:t>
            </a: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456480" y="1219320"/>
            <a:ext cx="11275560" cy="264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514440" marR="0" lvl="0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❑"/>
            </a:pP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Registre specijalne namene defineše proizvođač mikrokontrolera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❑"/>
            </a:pP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Pomoću njih pristupa se određenim modulima mikrokontrolera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❑"/>
            </a:pP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Za konfiguraciju i rad sa pinovima mikrokontrolera koriste se tri grupe SFR: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800" y="3626280"/>
            <a:ext cx="5709240" cy="28191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352"/>
              </a:srgbClr>
            </a:outerShdw>
          </a:effectLst>
        </p:spPr>
      </p:pic>
      <p:sp>
        <p:nvSpPr>
          <p:cNvPr id="630" name="Google Shape;630;p10"/>
          <p:cNvSpPr/>
          <p:nvPr/>
        </p:nvSpPr>
        <p:spPr>
          <a:xfrm>
            <a:off x="1370160" y="3626280"/>
            <a:ext cx="4495320" cy="264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⮚"/>
            </a:pP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TRIS – 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određuje smer kretanja podataka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⮚"/>
            </a:pP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PORT – 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čitanje/upis vrednosti na pin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⮚"/>
            </a:pP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LAT – 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čitanje/upis vrednosti u leč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"/>
          <p:cNvSpPr/>
          <p:nvPr/>
        </p:nvSpPr>
        <p:spPr>
          <a:xfrm>
            <a:off x="2174760" y="380880"/>
            <a:ext cx="7839360" cy="60912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PIN MIKROKONTROLERA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520" y="1295280"/>
            <a:ext cx="7040160" cy="534204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637" name="Google Shape;637;p11"/>
          <p:cNvPicPr preferRelativeResize="0"/>
          <p:nvPr/>
        </p:nvPicPr>
        <p:blipFill rotWithShape="1">
          <a:blip r:embed="rId4">
            <a:alphaModFix/>
          </a:blip>
          <a:srcRect l="3274" t="63732" r="14808" b="1841"/>
          <a:stretch/>
        </p:blipFill>
        <p:spPr>
          <a:xfrm>
            <a:off x="501480" y="3166560"/>
            <a:ext cx="3809520" cy="159984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2"/>
          <p:cNvSpPr txBox="1">
            <a:spLocks noGrp="1"/>
          </p:cNvSpPr>
          <p:nvPr>
            <p:ph type="title"/>
          </p:nvPr>
        </p:nvSpPr>
        <p:spPr>
          <a:xfrm>
            <a:off x="2828880" y="380880"/>
            <a:ext cx="6541560" cy="68544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UPIS U LAT REGISTAR</a:t>
            </a:r>
            <a:endParaRPr sz="3400" b="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43" name="Google Shape;6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840" y="1447920"/>
            <a:ext cx="7026480" cy="533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828880" y="380880"/>
            <a:ext cx="6541560" cy="68544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ČITANJE IZ PORT REGISTRA</a:t>
            </a:r>
            <a:endParaRPr sz="3400" b="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49" name="Google Shape;6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5760" y="1447920"/>
            <a:ext cx="6957000" cy="527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4"/>
          <p:cNvSpPr txBox="1">
            <a:spLocks noGrp="1"/>
          </p:cNvSpPr>
          <p:nvPr>
            <p:ph type="title" idx="4294967295"/>
          </p:nvPr>
        </p:nvSpPr>
        <p:spPr>
          <a:xfrm>
            <a:off x="2321640" y="304920"/>
            <a:ext cx="7544880" cy="66168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sz="3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RMW SEKVENCA</a:t>
            </a:r>
            <a:endParaRPr sz="3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5" name="Google Shape;655;p14"/>
          <p:cNvSpPr/>
          <p:nvPr/>
        </p:nvSpPr>
        <p:spPr>
          <a:xfrm>
            <a:off x="531720" y="1250640"/>
            <a:ext cx="609552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Char char="❑"/>
            </a:pP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RMW – R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ead</a:t>
            </a: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M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odify </a:t>
            </a:r>
            <a:r>
              <a:rPr sz="28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</a:t>
            </a:r>
            <a:r>
              <a:rPr sz="2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rite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6611" y="1960523"/>
            <a:ext cx="6375600" cy="455989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FE1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5"/>
          <p:cNvSpPr txBox="1">
            <a:spLocks noGrp="1"/>
          </p:cNvSpPr>
          <p:nvPr>
            <p:ph type="title"/>
          </p:nvPr>
        </p:nvSpPr>
        <p:spPr>
          <a:xfrm>
            <a:off x="2321640" y="304920"/>
            <a:ext cx="7544880" cy="66168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sz="32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RMW PROBLEM</a:t>
            </a:r>
            <a:endParaRPr sz="3200" b="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62" name="Google Shape;6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5" y="1376725"/>
            <a:ext cx="11884024" cy="504085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80" y="1085040"/>
            <a:ext cx="11657520" cy="568224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352"/>
              </a:srgbClr>
            </a:outerShdw>
          </a:effectLst>
        </p:spPr>
      </p:pic>
      <p:sp>
        <p:nvSpPr>
          <p:cNvPr id="668" name="Google Shape;668;p16"/>
          <p:cNvSpPr/>
          <p:nvPr/>
        </p:nvSpPr>
        <p:spPr>
          <a:xfrm>
            <a:off x="2321640" y="152280"/>
            <a:ext cx="7544880" cy="66168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sz="3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MPLAB CODE CONFIGURATOR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Google Shape;6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6960" y="0"/>
            <a:ext cx="1560960" cy="107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"/>
          <p:cNvSpPr txBox="1">
            <a:spLocks noGrp="1"/>
          </p:cNvSpPr>
          <p:nvPr>
            <p:ph type="title"/>
          </p:nvPr>
        </p:nvSpPr>
        <p:spPr>
          <a:xfrm>
            <a:off x="1598760" y="2344680"/>
            <a:ext cx="9218160" cy="235692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Gill Sans"/>
              <a:buNone/>
            </a:pPr>
            <a:r>
              <a:rPr sz="6600" b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GPIO</a:t>
            </a:r>
            <a:br>
              <a:rPr/>
            </a:br>
            <a:r>
              <a:rPr sz="3800" b="0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sz="3800" b="1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G</a:t>
            </a:r>
            <a:r>
              <a:rPr sz="3800" b="0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eneral </a:t>
            </a:r>
            <a:r>
              <a:rPr sz="3800" b="1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sz="3800" b="0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urpose </a:t>
            </a:r>
            <a:r>
              <a:rPr sz="3800" b="1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sz="3800" b="0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nput/</a:t>
            </a:r>
            <a:r>
              <a:rPr sz="3800" b="1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 sz="3800" b="0" i="1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utput</a:t>
            </a:r>
            <a:r>
              <a:rPr sz="3800" b="0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br>
              <a:rPr/>
            </a:br>
            <a:r>
              <a:rPr sz="3800" b="0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1. deo</a:t>
            </a:r>
            <a:endParaRPr sz="3800" b="0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5" name="Google Shape;565;p2"/>
          <p:cNvSpPr/>
          <p:nvPr/>
        </p:nvSpPr>
        <p:spPr>
          <a:xfrm>
            <a:off x="951840" y="457200"/>
            <a:ext cx="10515240" cy="12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-BIOMEDICINSKA INSTRUMENTACIJA-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sz="3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VEŽBE 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640" y="57240"/>
            <a:ext cx="8822880" cy="672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FE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"/>
          <p:cNvSpPr txBox="1">
            <a:spLocks noGrp="1"/>
          </p:cNvSpPr>
          <p:nvPr>
            <p:ph type="title"/>
          </p:nvPr>
        </p:nvSpPr>
        <p:spPr>
          <a:xfrm>
            <a:off x="2321640" y="304920"/>
            <a:ext cx="7544880" cy="66168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PROGRAMIRANJE MCU</a:t>
            </a:r>
            <a:endParaRPr sz="3400" b="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76" name="Google Shape;576;p4"/>
          <p:cNvGrpSpPr/>
          <p:nvPr/>
        </p:nvGrpSpPr>
        <p:grpSpPr>
          <a:xfrm>
            <a:off x="2321640" y="1402920"/>
            <a:ext cx="7544880" cy="826200"/>
            <a:chOff x="2321640" y="1402920"/>
            <a:chExt cx="7544880" cy="826200"/>
          </a:xfrm>
        </p:grpSpPr>
        <p:sp>
          <p:nvSpPr>
            <p:cNvPr id="577" name="Google Shape;577;p4"/>
            <p:cNvSpPr/>
            <p:nvPr/>
          </p:nvSpPr>
          <p:spPr>
            <a:xfrm>
              <a:off x="2321640" y="1402920"/>
              <a:ext cx="7544880" cy="826200"/>
            </a:xfrm>
            <a:prstGeom prst="roundRect">
              <a:avLst>
                <a:gd name="adj" fmla="val 16667"/>
              </a:avLst>
            </a:prstGeom>
            <a:solidFill>
              <a:srgbClr val="F6A21D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360880" y="1443240"/>
              <a:ext cx="7466400" cy="74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100" tIns="0" rIns="2581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sz="240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KOD SE PIŠE U PROGRAMSKOM JEZIKU C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4"/>
          <p:cNvSpPr/>
          <p:nvPr/>
        </p:nvSpPr>
        <p:spPr>
          <a:xfrm>
            <a:off x="2321640" y="2609280"/>
            <a:ext cx="7544880" cy="1395000"/>
          </a:xfrm>
          <a:prstGeom prst="roundRect">
            <a:avLst>
              <a:gd name="adj" fmla="val 16667"/>
            </a:avLst>
          </a:prstGeom>
          <a:solidFill>
            <a:srgbClr val="F6A21D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Google Shape;580;p4"/>
          <p:cNvGrpSpPr/>
          <p:nvPr/>
        </p:nvGrpSpPr>
        <p:grpSpPr>
          <a:xfrm>
            <a:off x="2321640" y="4384800"/>
            <a:ext cx="7544880" cy="826200"/>
            <a:chOff x="2321640" y="4384800"/>
            <a:chExt cx="7544880" cy="826200"/>
          </a:xfrm>
        </p:grpSpPr>
        <p:sp>
          <p:nvSpPr>
            <p:cNvPr id="581" name="Google Shape;581;p4"/>
            <p:cNvSpPr/>
            <p:nvPr/>
          </p:nvSpPr>
          <p:spPr>
            <a:xfrm>
              <a:off x="2321640" y="4384800"/>
              <a:ext cx="7544880" cy="826200"/>
            </a:xfrm>
            <a:prstGeom prst="roundRect">
              <a:avLst>
                <a:gd name="adj" fmla="val 16667"/>
              </a:avLst>
            </a:prstGeom>
            <a:solidFill>
              <a:srgbClr val="F6A21D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407320" y="4425120"/>
              <a:ext cx="7373520" cy="74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100" tIns="0" rIns="2581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sz="240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KORIŠĆENI KOMPAJLER: </a:t>
              </a:r>
              <a:r>
                <a:rPr sz="2400" b="0" i="0" u="sng" strike="noStrike" cap="none">
                  <a:solidFill>
                    <a:srgbClr val="6B8891"/>
                  </a:solidFill>
                  <a:latin typeface="Gill Sans"/>
                  <a:ea typeface="Gill Sans"/>
                  <a:cs typeface="Gill Sans"/>
                  <a:sym typeface="Gill San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Mplab XC8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4"/>
          <p:cNvGrpSpPr/>
          <p:nvPr/>
        </p:nvGrpSpPr>
        <p:grpSpPr>
          <a:xfrm>
            <a:off x="2350440" y="5591160"/>
            <a:ext cx="7544880" cy="806760"/>
            <a:chOff x="2350440" y="5591160"/>
            <a:chExt cx="7544880" cy="806760"/>
          </a:xfrm>
        </p:grpSpPr>
        <p:sp>
          <p:nvSpPr>
            <p:cNvPr id="584" name="Google Shape;584;p4"/>
            <p:cNvSpPr/>
            <p:nvPr/>
          </p:nvSpPr>
          <p:spPr>
            <a:xfrm>
              <a:off x="2350440" y="5591160"/>
              <a:ext cx="7544880" cy="806760"/>
            </a:xfrm>
            <a:prstGeom prst="roundRect">
              <a:avLst>
                <a:gd name="adj" fmla="val 16667"/>
              </a:avLst>
            </a:prstGeom>
            <a:solidFill>
              <a:srgbClr val="F6A21D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442960" y="5630760"/>
              <a:ext cx="7360560" cy="72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8100" tIns="0" rIns="2581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sz="240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RAZVOJNO OKRUŽENJE: </a:t>
              </a:r>
              <a:r>
                <a:rPr sz="2400" b="0" i="0" u="sng" strike="noStrike" cap="none">
                  <a:solidFill>
                    <a:srgbClr val="6B8891"/>
                  </a:solidFill>
                  <a:latin typeface="Gill Sans"/>
                  <a:ea typeface="Gill Sans"/>
                  <a:cs typeface="Gill Sans"/>
                  <a:sym typeface="Gill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Mplab X IDE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4"/>
          <p:cNvSpPr/>
          <p:nvPr/>
        </p:nvSpPr>
        <p:spPr>
          <a:xfrm>
            <a:off x="2243160" y="2766240"/>
            <a:ext cx="7594920" cy="10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8100" tIns="0" rIns="2581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sz="2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POMOĆU PROGRAMSKOG PREVODIOCA (KOMPAJLERA) KOD SE PREVODI U MAŠINSKI (.hex FAJL)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7920" y="4435560"/>
            <a:ext cx="1029600" cy="71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"/>
          <p:cNvPicPr preferRelativeResize="0"/>
          <p:nvPr/>
        </p:nvPicPr>
        <p:blipFill rotWithShape="1">
          <a:blip r:embed="rId3">
            <a:alphaModFix/>
          </a:blip>
          <a:srcRect l="10001" t="1465" r="10001" b="2011"/>
          <a:stretch/>
        </p:blipFill>
        <p:spPr>
          <a:xfrm>
            <a:off x="403200" y="1523880"/>
            <a:ext cx="6476760" cy="499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"/>
          <p:cNvSpPr txBox="1">
            <a:spLocks noGrp="1"/>
          </p:cNvSpPr>
          <p:nvPr>
            <p:ph type="title" idx="4294967295"/>
          </p:nvPr>
        </p:nvSpPr>
        <p:spPr>
          <a:xfrm>
            <a:off x="894240" y="228600"/>
            <a:ext cx="10400040" cy="1066320"/>
          </a:xfrm>
          <a:prstGeom prst="rect">
            <a:avLst/>
          </a:prstGeom>
          <a:solidFill>
            <a:srgbClr val="FFFFFF"/>
          </a:solidFill>
          <a:ln w="381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sz="3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EASYPIC PRO v7 RAZVOJNA PLOČA + MPLAB RAZVOJNO OKRUŽENJE</a:t>
            </a:r>
            <a:endParaRPr sz="3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4" name="Google Shape;594;p5" descr="MPLAB® X IDE | Microchip Technolog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960" y="1828800"/>
            <a:ext cx="4038120" cy="40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5"/>
          <p:cNvSpPr/>
          <p:nvPr/>
        </p:nvSpPr>
        <p:spPr>
          <a:xfrm>
            <a:off x="6906240" y="3186360"/>
            <a:ext cx="837720" cy="1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Gill Sans"/>
              <a:buNone/>
            </a:pPr>
            <a:r>
              <a:rPr sz="80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+</a:t>
            </a: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"/>
          <p:cNvSpPr txBox="1">
            <a:spLocks noGrp="1"/>
          </p:cNvSpPr>
          <p:nvPr>
            <p:ph type="title" idx="4294967295"/>
          </p:nvPr>
        </p:nvSpPr>
        <p:spPr>
          <a:xfrm>
            <a:off x="1522440" y="274680"/>
            <a:ext cx="9143640" cy="63936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EASYPIC PRO V7 RAZVOJNA PLOČA</a:t>
            </a:r>
            <a:endParaRPr sz="3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1" name="Google Shape;601;p6"/>
          <p:cNvPicPr preferRelativeResize="0"/>
          <p:nvPr/>
        </p:nvPicPr>
        <p:blipFill rotWithShape="1">
          <a:blip r:embed="rId3">
            <a:alphaModFix/>
          </a:blip>
          <a:srcRect l="10001" t="1465" r="10001" b="2011"/>
          <a:stretch/>
        </p:blipFill>
        <p:spPr>
          <a:xfrm>
            <a:off x="455760" y="1623960"/>
            <a:ext cx="6470280" cy="4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0520" y="1066680"/>
            <a:ext cx="4311360" cy="45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"/>
          <p:cNvSpPr/>
          <p:nvPr/>
        </p:nvSpPr>
        <p:spPr>
          <a:xfrm>
            <a:off x="3503520" y="3124080"/>
            <a:ext cx="1523520" cy="144756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"/>
          <p:cNvSpPr/>
          <p:nvPr/>
        </p:nvSpPr>
        <p:spPr>
          <a:xfrm>
            <a:off x="7018200" y="6222960"/>
            <a:ext cx="531792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21D"/>
              </a:buClr>
              <a:buSzPts val="2800"/>
              <a:buFont typeface="Gill Sans"/>
              <a:buNone/>
            </a:pPr>
            <a:r>
              <a:rPr sz="2800" b="1" i="0" u="none" strike="noStrike" cap="none">
                <a:solidFill>
                  <a:srgbClr val="F6A21D"/>
                </a:solidFill>
                <a:latin typeface="Gill Sans"/>
                <a:ea typeface="Gill Sans"/>
                <a:cs typeface="Gill Sans"/>
                <a:sym typeface="Gill Sans"/>
              </a:rPr>
              <a:t>PIC18F87K22 mikrokontroler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6"/>
          <p:cNvSpPr/>
          <p:nvPr/>
        </p:nvSpPr>
        <p:spPr>
          <a:xfrm>
            <a:off x="9480600" y="4286160"/>
            <a:ext cx="196560" cy="1936440"/>
          </a:xfrm>
          <a:custGeom>
            <a:avLst/>
            <a:gdLst/>
            <a:ahLst/>
            <a:cxnLst/>
            <a:rect l="l" t="t" r="r" b="b"/>
            <a:pathLst>
              <a:path w="196886" h="1936750" extrusionOk="0">
                <a:moveTo>
                  <a:pt x="0" y="0"/>
                </a:moveTo>
                <a:cubicBezTo>
                  <a:pt x="32485" y="40606"/>
                  <a:pt x="25962" y="27907"/>
                  <a:pt x="50800" y="82550"/>
                </a:cubicBezTo>
                <a:cubicBezTo>
                  <a:pt x="64141" y="111900"/>
                  <a:pt x="81081" y="140173"/>
                  <a:pt x="88900" y="171450"/>
                </a:cubicBezTo>
                <a:cubicBezTo>
                  <a:pt x="104365" y="233308"/>
                  <a:pt x="95118" y="206044"/>
                  <a:pt x="114300" y="254000"/>
                </a:cubicBezTo>
                <a:cubicBezTo>
                  <a:pt x="116417" y="268817"/>
                  <a:pt x="117285" y="283866"/>
                  <a:pt x="120650" y="298450"/>
                </a:cubicBezTo>
                <a:cubicBezTo>
                  <a:pt x="150407" y="427396"/>
                  <a:pt x="119725" y="258436"/>
                  <a:pt x="139700" y="368300"/>
                </a:cubicBezTo>
                <a:cubicBezTo>
                  <a:pt x="142003" y="380968"/>
                  <a:pt x="144229" y="393654"/>
                  <a:pt x="146050" y="406400"/>
                </a:cubicBezTo>
                <a:cubicBezTo>
                  <a:pt x="148463" y="423294"/>
                  <a:pt x="149595" y="440367"/>
                  <a:pt x="152400" y="457200"/>
                </a:cubicBezTo>
                <a:cubicBezTo>
                  <a:pt x="155949" y="478492"/>
                  <a:pt x="162047" y="499331"/>
                  <a:pt x="165100" y="520700"/>
                </a:cubicBezTo>
                <a:lnTo>
                  <a:pt x="171450" y="565150"/>
                </a:lnTo>
                <a:cubicBezTo>
                  <a:pt x="189953" y="842693"/>
                  <a:pt x="185868" y="744585"/>
                  <a:pt x="171450" y="1263650"/>
                </a:cubicBezTo>
                <a:cubicBezTo>
                  <a:pt x="170677" y="1291480"/>
                  <a:pt x="162983" y="1318683"/>
                  <a:pt x="158750" y="1346200"/>
                </a:cubicBezTo>
                <a:cubicBezTo>
                  <a:pt x="156633" y="1377950"/>
                  <a:pt x="155566" y="1409787"/>
                  <a:pt x="152400" y="1441450"/>
                </a:cubicBezTo>
                <a:cubicBezTo>
                  <a:pt x="151326" y="1452189"/>
                  <a:pt x="147981" y="1462581"/>
                  <a:pt x="146050" y="1473200"/>
                </a:cubicBezTo>
                <a:cubicBezTo>
                  <a:pt x="143747" y="1485868"/>
                  <a:pt x="141297" y="1498524"/>
                  <a:pt x="139700" y="1511300"/>
                </a:cubicBezTo>
                <a:cubicBezTo>
                  <a:pt x="137062" y="1532408"/>
                  <a:pt x="135988" y="1553692"/>
                  <a:pt x="133350" y="1574800"/>
                </a:cubicBezTo>
                <a:cubicBezTo>
                  <a:pt x="131753" y="1587576"/>
                  <a:pt x="128504" y="1600113"/>
                  <a:pt x="127000" y="1612900"/>
                </a:cubicBezTo>
                <a:cubicBezTo>
                  <a:pt x="121348" y="1660943"/>
                  <a:pt x="121913" y="1687874"/>
                  <a:pt x="114300" y="1733550"/>
                </a:cubicBezTo>
                <a:cubicBezTo>
                  <a:pt x="112865" y="1742158"/>
                  <a:pt x="109662" y="1750392"/>
                  <a:pt x="107950" y="1758950"/>
                </a:cubicBezTo>
                <a:cubicBezTo>
                  <a:pt x="105119" y="1773106"/>
                  <a:pt x="96470" y="1829301"/>
                  <a:pt x="95250" y="1841500"/>
                </a:cubicBezTo>
                <a:cubicBezTo>
                  <a:pt x="92504" y="1868961"/>
                  <a:pt x="91017" y="1896533"/>
                  <a:pt x="88900" y="1924050"/>
                </a:cubicBezTo>
                <a:cubicBezTo>
                  <a:pt x="86783" y="1915583"/>
                  <a:pt x="85310" y="1906929"/>
                  <a:pt x="82550" y="1898650"/>
                </a:cubicBezTo>
                <a:cubicBezTo>
                  <a:pt x="78945" y="1887836"/>
                  <a:pt x="72787" y="1877914"/>
                  <a:pt x="69850" y="1866900"/>
                </a:cubicBezTo>
                <a:cubicBezTo>
                  <a:pt x="64288" y="1846043"/>
                  <a:pt x="59827" y="1824819"/>
                  <a:pt x="57150" y="1803400"/>
                </a:cubicBezTo>
                <a:cubicBezTo>
                  <a:pt x="49970" y="1745958"/>
                  <a:pt x="56196" y="1768789"/>
                  <a:pt x="44450" y="1733550"/>
                </a:cubicBezTo>
                <a:cubicBezTo>
                  <a:pt x="46567" y="1752600"/>
                  <a:pt x="47649" y="1771794"/>
                  <a:pt x="50800" y="1790700"/>
                </a:cubicBezTo>
                <a:cubicBezTo>
                  <a:pt x="53408" y="1806351"/>
                  <a:pt x="63681" y="1821270"/>
                  <a:pt x="69850" y="1835150"/>
                </a:cubicBezTo>
                <a:cubicBezTo>
                  <a:pt x="74479" y="1845566"/>
                  <a:pt x="78945" y="1856086"/>
                  <a:pt x="82550" y="1866900"/>
                </a:cubicBezTo>
                <a:cubicBezTo>
                  <a:pt x="90035" y="1889355"/>
                  <a:pt x="91945" y="1913613"/>
                  <a:pt x="95250" y="1936750"/>
                </a:cubicBezTo>
                <a:cubicBezTo>
                  <a:pt x="97367" y="1924050"/>
                  <a:pt x="95842" y="1910166"/>
                  <a:pt x="101600" y="1898650"/>
                </a:cubicBezTo>
                <a:cubicBezTo>
                  <a:pt x="105013" y="1891824"/>
                  <a:pt x="115254" y="1891346"/>
                  <a:pt x="120650" y="1885950"/>
                </a:cubicBezTo>
                <a:cubicBezTo>
                  <a:pt x="126046" y="1880554"/>
                  <a:pt x="128464" y="1872763"/>
                  <a:pt x="133350" y="1866900"/>
                </a:cubicBezTo>
                <a:cubicBezTo>
                  <a:pt x="175663" y="1816124"/>
                  <a:pt x="130918" y="1882268"/>
                  <a:pt x="165100" y="1822450"/>
                </a:cubicBezTo>
                <a:cubicBezTo>
                  <a:pt x="168886" y="1815824"/>
                  <a:pt x="172404" y="1808796"/>
                  <a:pt x="177800" y="1803400"/>
                </a:cubicBezTo>
                <a:cubicBezTo>
                  <a:pt x="198611" y="1782589"/>
                  <a:pt x="196850" y="1800256"/>
                  <a:pt x="196850" y="1784350"/>
                </a:cubicBezTo>
              </a:path>
            </a:pathLst>
          </a:custGeom>
          <a:noFill/>
          <a:ln w="38100" cap="flat" cmpd="sng">
            <a:solidFill>
              <a:srgbClr val="F6A21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FB5"/>
        </a:soli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"/>
          <p:cNvSpPr/>
          <p:nvPr/>
        </p:nvSpPr>
        <p:spPr>
          <a:xfrm>
            <a:off x="2130840" y="2438280"/>
            <a:ext cx="7927200" cy="1980720"/>
          </a:xfrm>
          <a:prstGeom prst="rect">
            <a:avLst/>
          </a:prstGeom>
          <a:solidFill>
            <a:srgbClr val="FFFFFF"/>
          </a:solidFill>
          <a:ln w="3810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sz="36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RAD SA ULAZNO/IZLAZNIM PINOVIMA MIKROKONTROLERA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920" y="20880"/>
            <a:ext cx="7276680" cy="68194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"/>
          <p:cNvSpPr txBox="1">
            <a:spLocks noGrp="1"/>
          </p:cNvSpPr>
          <p:nvPr>
            <p:ph type="title"/>
          </p:nvPr>
        </p:nvSpPr>
        <p:spPr>
          <a:xfrm>
            <a:off x="379440" y="228600"/>
            <a:ext cx="4266720" cy="129492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</a:pPr>
            <a:r>
              <a:rPr sz="2400" b="0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RASPORED PINOVA PIC18F87K22 MIKROKONTROLEARA</a:t>
            </a:r>
            <a:endParaRPr sz="2400" b="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"/>
          <p:cNvSpPr txBox="1">
            <a:spLocks noGrp="1"/>
          </p:cNvSpPr>
          <p:nvPr>
            <p:ph type="title" idx="4294967295"/>
          </p:nvPr>
        </p:nvSpPr>
        <p:spPr>
          <a:xfrm>
            <a:off x="1476000" y="304920"/>
            <a:ext cx="9236520" cy="761760"/>
          </a:xfrm>
          <a:prstGeom prst="rect">
            <a:avLst/>
          </a:prstGeom>
          <a:solidFill>
            <a:srgbClr val="FFFFFF"/>
          </a:solidFill>
          <a:ln w="31675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Gill Sans"/>
              <a:buNone/>
            </a:pPr>
            <a:r>
              <a:rPr sz="3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GPIO</a:t>
            </a: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G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eneral 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urpose 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nput/</a:t>
            </a:r>
            <a:r>
              <a:rPr sz="3400" b="1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 sz="3400" b="0" i="1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utput</a:t>
            </a:r>
            <a:r>
              <a:rPr sz="3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3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22" name="Google Shape;6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560" y="1371600"/>
            <a:ext cx="7403400" cy="525744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760" dist="37674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Custom</PresentationFormat>
  <Paragraphs>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Gill Sans</vt:lpstr>
      <vt:lpstr>Times New Roman</vt:lpstr>
      <vt:lpstr>Arial</vt:lpstr>
      <vt:lpstr>Noto Sans</vt:lpstr>
      <vt:lpstr>Office Theme</vt:lpstr>
      <vt:lpstr>Office Theme</vt:lpstr>
      <vt:lpstr>Office Theme</vt:lpstr>
      <vt:lpstr>Office Theme</vt:lpstr>
      <vt:lpstr>Office Theme</vt:lpstr>
      <vt:lpstr>Office Theme</vt:lpstr>
      <vt:lpstr>POLAGANJE ISPITA:</vt:lpstr>
      <vt:lpstr>GPIO (General Purpose Input/Output) 1. deo</vt:lpstr>
      <vt:lpstr>PowerPoint Presentation</vt:lpstr>
      <vt:lpstr>PROGRAMIRANJE MCU</vt:lpstr>
      <vt:lpstr>EASYPIC PRO v7 RAZVOJNA PLOČA + MPLAB RAZVOJNO OKRUŽENJE</vt:lpstr>
      <vt:lpstr>EASYPIC PRO V7 RAZVOJNA PLOČA</vt:lpstr>
      <vt:lpstr>PowerPoint Presentation</vt:lpstr>
      <vt:lpstr>RASPORED PINOVA PIC18F87K22 MIKROKONTROLEARA</vt:lpstr>
      <vt:lpstr>GPIO (General Purpose Input/Output)</vt:lpstr>
      <vt:lpstr>SFR (Special Function Registers)</vt:lpstr>
      <vt:lpstr>PowerPoint Presentation</vt:lpstr>
      <vt:lpstr>UPIS U LAT REGISTAR</vt:lpstr>
      <vt:lpstr>ČITANJE IZ PORT REGISTRA</vt:lpstr>
      <vt:lpstr>RMW SEKVENCA</vt:lpstr>
      <vt:lpstr>RMW PROBLEM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POLAGANJE ISPITA:</dc:title>
  <dc:creator>PC</dc:creator>
  <cp:lastModifiedBy>PC</cp:lastModifiedBy>
  <cp:revision>1</cp:revision>
  <dcterms:created xsi:type="dcterms:W3CDTF">2021-09-21T16:14:21Z</dcterms:created>
  <dcterms:modified xsi:type="dcterms:W3CDTF">2022-10-21T14:29:47Z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16</vt:i4>
  </property>
</Properties>
</file>